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70" r:id="rId2"/>
    <p:sldId id="371" r:id="rId3"/>
    <p:sldId id="373" r:id="rId4"/>
    <p:sldId id="257" r:id="rId5"/>
    <p:sldId id="259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APTER ONE: Confidence, Monetary Policy, and Fiscal Policy" id="{FA9E7ACF-288C-8742-9ABF-595DCA3AD4BF}">
          <p14:sldIdLst>
            <p14:sldId id="370"/>
            <p14:sldId id="371"/>
            <p14:sldId id="373"/>
            <p14:sldId id="257"/>
            <p14:sldId id="259"/>
            <p14:sldId id="262"/>
            <p14:sldId id="263"/>
            <p14:sldId id="264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62"/>
    <p:restoredTop sz="94602"/>
  </p:normalViewPr>
  <p:slideViewPr>
    <p:cSldViewPr snapToGrid="0">
      <p:cViewPr varScale="1">
        <p:scale>
          <a:sx n="146" d="100"/>
          <a:sy n="146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3A926-48E1-D343-9CA6-08FBCDDF002D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B1B3A-5873-1C49-BEF4-D12FC1A3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0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B1B3A-5873-1C49-BEF4-D12FC1A3AE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2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9117-D345-546F-A9B6-17F82EA08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219A7-8266-640E-2140-568F82CCF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83EA3-0824-A11B-0065-991431C8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A8CC7-724E-2FCC-57E9-7525C469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AF3A0-ACB7-D9DE-2DA5-3F632043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8B93-62C8-A383-69D2-2F8DCA89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E5060-29D8-1D9F-73A0-1FA084402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DB412-927C-674E-7FF7-668CC651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FA4A9-CB73-8C19-F38F-CB658E2A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A9707-AB7A-B9DF-CAC1-475385C1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9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B7498B-818E-34A5-4092-491A24A51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553CB-11FD-0BCB-9470-FD8B4500A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94046-3505-43D3-2462-DAC2F1FC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87D1D-AAE2-AA13-0C78-DEBD230F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91D48-8E89-BF32-7840-7897645C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8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34924-4E0D-85F2-0913-E01ED87FF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2A231-6E76-4D1E-5317-86A82096B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BE9D-DF84-AE39-73C3-5B86558F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538DA-C059-7328-13BA-8CF45445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D6775-FDCF-669F-BC3C-4759B066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6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FE57-6E8B-9A4C-905C-1B825475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52913-E711-8CFB-55CB-5FA8C4F14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90F7D-6578-C115-E447-9EB9044C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E679B-7D8F-8D9E-7F2D-D40E8A4E5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F53C9-4779-3A71-9A0F-4C48A629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9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14EB-75DC-F13C-B29B-866ADEDB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03CA7-0843-D142-C67D-0C747236B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384E2-B02E-5170-617B-0A0BE4A4F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116E3-FC63-F6C2-3538-36A5E29F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A6C1D-CF67-A7E4-A9EB-A27702B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FB5E7-A078-C4B5-297E-A33A3629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4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B9647-1A7C-2038-9280-68D2003F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AB02E-2C1C-21AA-EFC2-D6679A476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84864-A305-609A-2B0D-2E187B61C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232A2-9234-141E-0142-46FE005E0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DE2680-F401-AAD8-DF69-2756E44ED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28BDE4-E37E-5F3A-A285-B323656E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A07AD-F2B9-1AF9-31AF-0FE35570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03191-CE1B-5EB7-61D3-3E358A3D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5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ECDF4-EA60-D8BB-41FB-B21BB936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91BF3-A0CD-B80C-CB73-9AD139A0D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D3B95-A90D-C31A-0F30-B41F8B83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87D26-DC22-BE95-D21C-156A50D9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14ACB-F75D-826B-8E13-1CECA4E81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B4A459-AEB0-2372-4F31-B10CB9CB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0E8AA-1761-6B24-4C1F-8CE7468B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5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C5F8-FE91-FAAC-FD10-0CE2C4A4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131E3-C922-18BE-9747-3C16EA5BA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C3F52-0274-2638-210B-E9EBEC0DC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213E2-DBF2-EA6F-70CF-CC940570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4BF4D-19FE-D5E1-F43A-FA68DF90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4B12F-A422-5911-B154-4108B0FF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0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E7D3-D5B0-BFDA-E8C0-A2E7DC94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7A1CC5-FA7E-D3AA-0EFA-C3970A3D9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D5968-EA79-D084-417F-3C286E381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6C854-2E3E-7FF9-89BA-3D84FC03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529DA-BAAA-270F-9DB5-318DBECB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85961-18BD-C1FA-CB22-F174520B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9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FDC0B-61FA-1194-1AEF-49851A08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7D616-9110-F1E3-6BD9-774ABDC60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605DB-227D-8447-ECA7-E3FBA30C8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5FCB2-9E43-8CDA-D9C3-8BD1117C6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FFF6E-91D8-0672-A572-6AF0B41A6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9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with a gold coin&#10;&#10;Description automatically generated">
            <a:extLst>
              <a:ext uri="{FF2B5EF4-FFF2-40B4-BE49-F238E27FC236}">
                <a16:creationId xmlns:a16="http://schemas.microsoft.com/office/drawing/2014/main" id="{A4527821-39CC-8B6F-D613-D609BE920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2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with a gold coin&#10;&#10;Description automatically generated">
            <a:extLst>
              <a:ext uri="{FF2B5EF4-FFF2-40B4-BE49-F238E27FC236}">
                <a16:creationId xmlns:a16="http://schemas.microsoft.com/office/drawing/2014/main" id="{5FF2FD6E-0275-EE83-A0FF-8E320D25A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0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oom with a window and blinds&#10;&#10;Description automatically generated">
            <a:extLst>
              <a:ext uri="{FF2B5EF4-FFF2-40B4-BE49-F238E27FC236}">
                <a16:creationId xmlns:a16="http://schemas.microsoft.com/office/drawing/2014/main" id="{7542A9FC-4419-FB8B-26CC-CE381DD08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2CD7CF-469C-5AF6-C5C2-706D2B7D6EBF}"/>
              </a:ext>
            </a:extLst>
          </p:cNvPr>
          <p:cNvSpPr txBox="1"/>
          <p:nvPr/>
        </p:nvSpPr>
        <p:spPr>
          <a:xfrm>
            <a:off x="7018317" y="1183574"/>
            <a:ext cx="2299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05376"/>
                </a:solidFill>
              </a:rPr>
              <a:t>CHAPTER 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7EC57-C6AE-1B06-992F-897BD3E0609F}"/>
              </a:ext>
            </a:extLst>
          </p:cNvPr>
          <p:cNvSpPr txBox="1"/>
          <p:nvPr/>
        </p:nvSpPr>
        <p:spPr>
          <a:xfrm>
            <a:off x="7018317" y="1769423"/>
            <a:ext cx="4567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Confidence, Monetary Policy, and Fiscal Policy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29C2C-2108-4AA4-8067-D52C6CC7F9E7}"/>
              </a:ext>
            </a:extLst>
          </p:cNvPr>
          <p:cNvSpPr txBox="1"/>
          <p:nvPr/>
        </p:nvSpPr>
        <p:spPr>
          <a:xfrm>
            <a:off x="7069776" y="2690336"/>
            <a:ext cx="32569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Different Ways to View The Economy</a:t>
            </a:r>
          </a:p>
          <a:p>
            <a:endParaRPr lang="en-US" sz="1600" dirty="0"/>
          </a:p>
          <a:p>
            <a:r>
              <a:rPr lang="en-US" sz="1600" dirty="0"/>
              <a:t>Three Pillars of Macroeconomics</a:t>
            </a:r>
          </a:p>
          <a:p>
            <a:endParaRPr lang="en-US" sz="1600" dirty="0"/>
          </a:p>
          <a:p>
            <a:r>
              <a:rPr lang="en-US" sz="1600" dirty="0"/>
              <a:t>Gross Domestic Product (GPD)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7634D2-8F7D-00B7-8A24-16BCABBE3C7F}"/>
              </a:ext>
            </a:extLst>
          </p:cNvPr>
          <p:cNvCxnSpPr/>
          <p:nvPr/>
        </p:nvCxnSpPr>
        <p:spPr>
          <a:xfrm>
            <a:off x="7131132" y="2357252"/>
            <a:ext cx="42454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85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86C4-E490-06C2-E4F8-5B6AA45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2" y="1292087"/>
            <a:ext cx="8481392" cy="637308"/>
          </a:xfrm>
        </p:spPr>
        <p:txBody>
          <a:bodyPr anchor="t">
            <a:normAutofit fontScale="90000"/>
          </a:bodyPr>
          <a:lstStyle/>
          <a:p>
            <a:r>
              <a:rPr lang="en-US" sz="3600" dirty="0">
                <a:solidFill>
                  <a:srgbClr val="105376"/>
                </a:solidFill>
              </a:rPr>
              <a:t>Macroeconomics and microeconomics are two different ways to view the economy.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EDF68-5E31-B4F3-6153-D3B33B20E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74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7E32F-C9FD-F8ED-EBCB-D48132BB7D6A}"/>
              </a:ext>
            </a:extLst>
          </p:cNvPr>
          <p:cNvSpPr txBox="1"/>
          <p:nvPr/>
        </p:nvSpPr>
        <p:spPr>
          <a:xfrm>
            <a:off x="4322101" y="279158"/>
            <a:ext cx="751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Confidence, Monetary Policy, and Fiscal Policy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180E7-71EB-8C03-D8DB-DCDF7CB7FE4C}"/>
              </a:ext>
            </a:extLst>
          </p:cNvPr>
          <p:cNvSpPr/>
          <p:nvPr/>
        </p:nvSpPr>
        <p:spPr>
          <a:xfrm>
            <a:off x="0" y="6542788"/>
            <a:ext cx="12192000" cy="31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9122-83B8-A491-E6D7-B590EEB7A051}"/>
              </a:ext>
            </a:extLst>
          </p:cNvPr>
          <p:cNvSpPr txBox="1"/>
          <p:nvPr/>
        </p:nvSpPr>
        <p:spPr>
          <a:xfrm>
            <a:off x="9632438" y="6592672"/>
            <a:ext cx="28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Copyright © Money, Banking and Financial Markets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17CBB-E18D-4784-B890-199C08A56A72}"/>
              </a:ext>
            </a:extLst>
          </p:cNvPr>
          <p:cNvSpPr txBox="1"/>
          <p:nvPr/>
        </p:nvSpPr>
        <p:spPr>
          <a:xfrm>
            <a:off x="715617" y="1334682"/>
            <a:ext cx="16241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05376"/>
                </a:solidFill>
              </a:rPr>
              <a:t>Different Ways to View The Economy</a:t>
            </a:r>
          </a:p>
          <a:p>
            <a:endParaRPr lang="en-US" sz="1400" dirty="0"/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Three Pillars of Macroeconomics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Gross Domestic Product (GDP)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92BB29-053A-BE50-2D3E-8DEE6A73D94E}"/>
              </a:ext>
            </a:extLst>
          </p:cNvPr>
          <p:cNvCxnSpPr>
            <a:cxnSpLocks/>
          </p:cNvCxnSpPr>
          <p:nvPr/>
        </p:nvCxnSpPr>
        <p:spPr>
          <a:xfrm>
            <a:off x="2555777" y="1292087"/>
            <a:ext cx="0" cy="47906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D3A3145-1AE0-8E5E-8023-6BFBE3426F12}"/>
              </a:ext>
            </a:extLst>
          </p:cNvPr>
          <p:cNvSpPr txBox="1"/>
          <p:nvPr/>
        </p:nvSpPr>
        <p:spPr>
          <a:xfrm>
            <a:off x="2994992" y="2871809"/>
            <a:ext cx="395713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Macroeconomics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Views the economy as a whole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Focus on aggregate changes in unemployment, growth, and inflation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007C1-F138-2D32-8F34-5DE3FF791246}"/>
              </a:ext>
            </a:extLst>
          </p:cNvPr>
          <p:cNvSpPr txBox="1"/>
          <p:nvPr/>
        </p:nvSpPr>
        <p:spPr>
          <a:xfrm>
            <a:off x="10396331" y="119662"/>
            <a:ext cx="1437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CHAPTER 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F372B5-06E0-BF60-5D81-BDB4F700F618}"/>
              </a:ext>
            </a:extLst>
          </p:cNvPr>
          <p:cNvSpPr txBox="1"/>
          <p:nvPr/>
        </p:nvSpPr>
        <p:spPr>
          <a:xfrm>
            <a:off x="7194181" y="2871809"/>
            <a:ext cx="47512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Microeconomics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Focus on specific markets or industries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Study of individuals, firms, and market behavior with regards to decision making and allocation of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2163B-FFD0-137C-EBA9-5C91B43945E9}"/>
              </a:ext>
            </a:extLst>
          </p:cNvPr>
          <p:cNvSpPr txBox="1"/>
          <p:nvPr/>
        </p:nvSpPr>
        <p:spPr>
          <a:xfrm>
            <a:off x="150549" y="6592672"/>
            <a:ext cx="2135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7A3727-2B3C-7E46-9AA4-9BCFF9739CC9}" type="slidenum">
              <a:rPr lang="en-US" sz="800" smtClean="0">
                <a:solidFill>
                  <a:schemeClr val="bg1"/>
                </a:solidFill>
                <a:latin typeface="+mj-lt"/>
              </a:rPr>
              <a:t>4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699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86C4-E490-06C2-E4F8-5B6AA45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2" y="1292087"/>
            <a:ext cx="8481392" cy="63730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05376"/>
                </a:solidFill>
              </a:rPr>
              <a:t>Three Pillars of Macroeconomics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EDF68-5E31-B4F3-6153-D3B33B20E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74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7E32F-C9FD-F8ED-EBCB-D48132BB7D6A}"/>
              </a:ext>
            </a:extLst>
          </p:cNvPr>
          <p:cNvSpPr txBox="1"/>
          <p:nvPr/>
        </p:nvSpPr>
        <p:spPr>
          <a:xfrm>
            <a:off x="4322101" y="279158"/>
            <a:ext cx="751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Confidence, Monetary Policy, and Fiscal Policy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180E7-71EB-8C03-D8DB-DCDF7CB7FE4C}"/>
              </a:ext>
            </a:extLst>
          </p:cNvPr>
          <p:cNvSpPr/>
          <p:nvPr/>
        </p:nvSpPr>
        <p:spPr>
          <a:xfrm>
            <a:off x="0" y="6542788"/>
            <a:ext cx="12192000" cy="31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9122-83B8-A491-E6D7-B590EEB7A051}"/>
              </a:ext>
            </a:extLst>
          </p:cNvPr>
          <p:cNvSpPr txBox="1"/>
          <p:nvPr/>
        </p:nvSpPr>
        <p:spPr>
          <a:xfrm>
            <a:off x="9632438" y="6592672"/>
            <a:ext cx="28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Copyright © Money, Banking and Financial Markets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17CBB-E18D-4784-B890-199C08A56A72}"/>
              </a:ext>
            </a:extLst>
          </p:cNvPr>
          <p:cNvSpPr txBox="1"/>
          <p:nvPr/>
        </p:nvSpPr>
        <p:spPr>
          <a:xfrm>
            <a:off x="715617" y="1334682"/>
            <a:ext cx="16241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Different Ways to View The Economy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105376"/>
                </a:solidFill>
              </a:rPr>
              <a:t>Three Pillars of Macroeconomics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Gross Domestic Product (GDP)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92BB29-053A-BE50-2D3E-8DEE6A73D94E}"/>
              </a:ext>
            </a:extLst>
          </p:cNvPr>
          <p:cNvCxnSpPr>
            <a:cxnSpLocks/>
          </p:cNvCxnSpPr>
          <p:nvPr/>
        </p:nvCxnSpPr>
        <p:spPr>
          <a:xfrm>
            <a:off x="2555777" y="1292087"/>
            <a:ext cx="0" cy="47906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D3A3145-1AE0-8E5E-8023-6BFBE3426F12}"/>
              </a:ext>
            </a:extLst>
          </p:cNvPr>
          <p:cNvSpPr txBox="1"/>
          <p:nvPr/>
        </p:nvSpPr>
        <p:spPr>
          <a:xfrm>
            <a:off x="2994992" y="2204766"/>
            <a:ext cx="8666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three pillars work together to form the bedrock of the national economy.</a:t>
            </a:r>
          </a:p>
          <a:p>
            <a:endParaRPr lang="en-US" sz="2400" dirty="0"/>
          </a:p>
          <a:p>
            <a:r>
              <a:rPr lang="en-US" sz="2400" dirty="0"/>
              <a:t>They unite together to: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Optimize economic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Stabilize inflation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Fight unemployment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007C1-F138-2D32-8F34-5DE3FF791246}"/>
              </a:ext>
            </a:extLst>
          </p:cNvPr>
          <p:cNvSpPr txBox="1"/>
          <p:nvPr/>
        </p:nvSpPr>
        <p:spPr>
          <a:xfrm>
            <a:off x="10396331" y="119662"/>
            <a:ext cx="1437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CHAPTER 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459A4B-97F1-8E4D-B6AB-3A877EC5150B}"/>
              </a:ext>
            </a:extLst>
          </p:cNvPr>
          <p:cNvSpPr txBox="1"/>
          <p:nvPr/>
        </p:nvSpPr>
        <p:spPr>
          <a:xfrm>
            <a:off x="150549" y="6592672"/>
            <a:ext cx="2135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7A3727-2B3C-7E46-9AA4-9BCFF9739CC9}" type="slidenum">
              <a:rPr lang="en-US" sz="800" smtClean="0">
                <a:solidFill>
                  <a:schemeClr val="bg1"/>
                </a:solidFill>
                <a:latin typeface="+mj-lt"/>
              </a:rPr>
              <a:t>5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416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86C4-E490-06C2-E4F8-5B6AA45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2" y="1292087"/>
            <a:ext cx="8481392" cy="63730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05376"/>
                </a:solidFill>
              </a:rPr>
              <a:t>Three Pillars of Macroeconomics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EDF68-5E31-B4F3-6153-D3B33B20E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74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7E32F-C9FD-F8ED-EBCB-D48132BB7D6A}"/>
              </a:ext>
            </a:extLst>
          </p:cNvPr>
          <p:cNvSpPr txBox="1"/>
          <p:nvPr/>
        </p:nvSpPr>
        <p:spPr>
          <a:xfrm>
            <a:off x="4322101" y="279158"/>
            <a:ext cx="751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Confidence, Monetary Policy, and Fiscal Policy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180E7-71EB-8C03-D8DB-DCDF7CB7FE4C}"/>
              </a:ext>
            </a:extLst>
          </p:cNvPr>
          <p:cNvSpPr/>
          <p:nvPr/>
        </p:nvSpPr>
        <p:spPr>
          <a:xfrm>
            <a:off x="0" y="6542788"/>
            <a:ext cx="12192000" cy="31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9122-83B8-A491-E6D7-B590EEB7A051}"/>
              </a:ext>
            </a:extLst>
          </p:cNvPr>
          <p:cNvSpPr txBox="1"/>
          <p:nvPr/>
        </p:nvSpPr>
        <p:spPr>
          <a:xfrm>
            <a:off x="9632438" y="6592672"/>
            <a:ext cx="28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Copyright © Money, Banking and Financial Markets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17CBB-E18D-4784-B890-199C08A56A72}"/>
              </a:ext>
            </a:extLst>
          </p:cNvPr>
          <p:cNvSpPr txBox="1"/>
          <p:nvPr/>
        </p:nvSpPr>
        <p:spPr>
          <a:xfrm>
            <a:off x="715617" y="1334682"/>
            <a:ext cx="16241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Different Ways to View The Economy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105376"/>
                </a:solidFill>
              </a:rPr>
              <a:t>Three Pillars of Macroeconomics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Gross Domestic Product (GDP)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92BB29-053A-BE50-2D3E-8DEE6A73D94E}"/>
              </a:ext>
            </a:extLst>
          </p:cNvPr>
          <p:cNvCxnSpPr>
            <a:cxnSpLocks/>
          </p:cNvCxnSpPr>
          <p:nvPr/>
        </p:nvCxnSpPr>
        <p:spPr>
          <a:xfrm>
            <a:off x="2555777" y="1292087"/>
            <a:ext cx="0" cy="47906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64007C1-F138-2D32-8F34-5DE3FF791246}"/>
              </a:ext>
            </a:extLst>
          </p:cNvPr>
          <p:cNvSpPr txBox="1"/>
          <p:nvPr/>
        </p:nvSpPr>
        <p:spPr>
          <a:xfrm>
            <a:off x="10396331" y="119662"/>
            <a:ext cx="1437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CHAPTER ONE</a:t>
            </a:r>
          </a:p>
        </p:txBody>
      </p:sp>
      <p:pic>
        <p:nvPicPr>
          <p:cNvPr id="4" name="Picture 3" descr="A number in a circle&#10;&#10;Description automatically generated">
            <a:extLst>
              <a:ext uri="{FF2B5EF4-FFF2-40B4-BE49-F238E27FC236}">
                <a16:creationId xmlns:a16="http://schemas.microsoft.com/office/drawing/2014/main" id="{0D5C21A7-FE45-40AD-F9E9-EDE7572A9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970" y="2644818"/>
            <a:ext cx="481208" cy="481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29E5D3-47BF-398D-0ACA-81BA93209878}"/>
              </a:ext>
            </a:extLst>
          </p:cNvPr>
          <p:cNvSpPr txBox="1"/>
          <p:nvPr/>
        </p:nvSpPr>
        <p:spPr>
          <a:xfrm>
            <a:off x="3745012" y="2638094"/>
            <a:ext cx="198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Confidence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AA1A29-2797-71BB-274D-B074CDF031B7}"/>
              </a:ext>
            </a:extLst>
          </p:cNvPr>
          <p:cNvSpPr txBox="1"/>
          <p:nvPr/>
        </p:nvSpPr>
        <p:spPr>
          <a:xfrm>
            <a:off x="6505861" y="2725500"/>
            <a:ext cx="53283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most important of the three pillars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Sets the tone for the economy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Fuels business innovation and the economy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Economic confidence is crucial when facing economic adversity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D6533D-2F54-CD38-4368-4C4FDCAEB35A}"/>
              </a:ext>
            </a:extLst>
          </p:cNvPr>
          <p:cNvCxnSpPr/>
          <p:nvPr/>
        </p:nvCxnSpPr>
        <p:spPr>
          <a:xfrm>
            <a:off x="6024282" y="2638094"/>
            <a:ext cx="0" cy="181960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A63F5E-6ED9-DCF9-9AE2-CA4CBFEB5799}"/>
              </a:ext>
            </a:extLst>
          </p:cNvPr>
          <p:cNvCxnSpPr>
            <a:cxnSpLocks/>
          </p:cNvCxnSpPr>
          <p:nvPr/>
        </p:nvCxnSpPr>
        <p:spPr>
          <a:xfrm>
            <a:off x="6024282" y="2645047"/>
            <a:ext cx="40565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E78544-A56C-8D2C-3041-49BC819EAB20}"/>
              </a:ext>
            </a:extLst>
          </p:cNvPr>
          <p:cNvCxnSpPr>
            <a:cxnSpLocks/>
          </p:cNvCxnSpPr>
          <p:nvPr/>
        </p:nvCxnSpPr>
        <p:spPr>
          <a:xfrm>
            <a:off x="6024282" y="4457700"/>
            <a:ext cx="40565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13E083-89B8-157C-984F-E8744851E6CB}"/>
              </a:ext>
            </a:extLst>
          </p:cNvPr>
          <p:cNvCxnSpPr>
            <a:cxnSpLocks/>
          </p:cNvCxnSpPr>
          <p:nvPr/>
        </p:nvCxnSpPr>
        <p:spPr>
          <a:xfrm>
            <a:off x="5618629" y="2938641"/>
            <a:ext cx="40565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D7F59BD-21ED-C47B-7A88-157BE3A5D090}"/>
              </a:ext>
            </a:extLst>
          </p:cNvPr>
          <p:cNvSpPr txBox="1"/>
          <p:nvPr/>
        </p:nvSpPr>
        <p:spPr>
          <a:xfrm>
            <a:off x="150549" y="6592672"/>
            <a:ext cx="2135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7A3727-2B3C-7E46-9AA4-9BCFF9739CC9}" type="slidenum">
              <a:rPr lang="en-US" sz="800" smtClean="0">
                <a:solidFill>
                  <a:schemeClr val="bg1"/>
                </a:solidFill>
                <a:latin typeface="+mj-lt"/>
              </a:rPr>
              <a:t>6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293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86C4-E490-06C2-E4F8-5B6AA45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2" y="1292087"/>
            <a:ext cx="8481392" cy="63730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05376"/>
                </a:solidFill>
              </a:rPr>
              <a:t>Three Pillars of Macroeconomics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EDF68-5E31-B4F3-6153-D3B33B20E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74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7E32F-C9FD-F8ED-EBCB-D48132BB7D6A}"/>
              </a:ext>
            </a:extLst>
          </p:cNvPr>
          <p:cNvSpPr txBox="1"/>
          <p:nvPr/>
        </p:nvSpPr>
        <p:spPr>
          <a:xfrm>
            <a:off x="4322101" y="279158"/>
            <a:ext cx="751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Confidence, Monetary Policy, and Fiscal Policy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180E7-71EB-8C03-D8DB-DCDF7CB7FE4C}"/>
              </a:ext>
            </a:extLst>
          </p:cNvPr>
          <p:cNvSpPr/>
          <p:nvPr/>
        </p:nvSpPr>
        <p:spPr>
          <a:xfrm>
            <a:off x="0" y="6542788"/>
            <a:ext cx="12192000" cy="31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9122-83B8-A491-E6D7-B590EEB7A051}"/>
              </a:ext>
            </a:extLst>
          </p:cNvPr>
          <p:cNvSpPr txBox="1"/>
          <p:nvPr/>
        </p:nvSpPr>
        <p:spPr>
          <a:xfrm>
            <a:off x="9632438" y="6592672"/>
            <a:ext cx="28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Copyright © Money, Banking and Financial Markets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17CBB-E18D-4784-B890-199C08A56A72}"/>
              </a:ext>
            </a:extLst>
          </p:cNvPr>
          <p:cNvSpPr txBox="1"/>
          <p:nvPr/>
        </p:nvSpPr>
        <p:spPr>
          <a:xfrm>
            <a:off x="715617" y="1334682"/>
            <a:ext cx="16241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Different Ways to View The Economy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105376"/>
                </a:solidFill>
              </a:rPr>
              <a:t>Three Pillars of Macroeconomics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Gross Domestic Product (GDP)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92BB29-053A-BE50-2D3E-8DEE6A73D94E}"/>
              </a:ext>
            </a:extLst>
          </p:cNvPr>
          <p:cNvCxnSpPr>
            <a:cxnSpLocks/>
          </p:cNvCxnSpPr>
          <p:nvPr/>
        </p:nvCxnSpPr>
        <p:spPr>
          <a:xfrm>
            <a:off x="2555777" y="1292087"/>
            <a:ext cx="0" cy="47906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64007C1-F138-2D32-8F34-5DE3FF791246}"/>
              </a:ext>
            </a:extLst>
          </p:cNvPr>
          <p:cNvSpPr txBox="1"/>
          <p:nvPr/>
        </p:nvSpPr>
        <p:spPr>
          <a:xfrm>
            <a:off x="10396331" y="119662"/>
            <a:ext cx="1437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CHAPTER ONE</a:t>
            </a:r>
          </a:p>
        </p:txBody>
      </p:sp>
      <p:pic>
        <p:nvPicPr>
          <p:cNvPr id="4" name="Picture 3" descr="A number in a circle&#10;&#10;Description automatically generated">
            <a:extLst>
              <a:ext uri="{FF2B5EF4-FFF2-40B4-BE49-F238E27FC236}">
                <a16:creationId xmlns:a16="http://schemas.microsoft.com/office/drawing/2014/main" id="{0D5C21A7-FE45-40AD-F9E9-EDE7572A9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970" y="2644818"/>
            <a:ext cx="481208" cy="481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29E5D3-47BF-398D-0ACA-81BA93209878}"/>
              </a:ext>
            </a:extLst>
          </p:cNvPr>
          <p:cNvSpPr txBox="1"/>
          <p:nvPr/>
        </p:nvSpPr>
        <p:spPr>
          <a:xfrm>
            <a:off x="3745012" y="2638094"/>
            <a:ext cx="198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Confidence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AA1A29-2797-71BB-274D-B074CDF031B7}"/>
              </a:ext>
            </a:extLst>
          </p:cNvPr>
          <p:cNvSpPr txBox="1"/>
          <p:nvPr/>
        </p:nvSpPr>
        <p:spPr>
          <a:xfrm>
            <a:off x="6505861" y="2725500"/>
            <a:ext cx="53283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process of adjusting the supply of money, the availability of credit, and the cost of borrowing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Federal Reserve Bank implements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Creating balance in the economy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Actions that stimulate economic activity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Actions that slow economic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4911FB-2B43-FD2C-DAF1-521A471E4164}"/>
              </a:ext>
            </a:extLst>
          </p:cNvPr>
          <p:cNvSpPr txBox="1"/>
          <p:nvPr/>
        </p:nvSpPr>
        <p:spPr>
          <a:xfrm>
            <a:off x="3745012" y="3359744"/>
            <a:ext cx="1983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Monetary Policy</a:t>
            </a:r>
            <a:endParaRPr lang="en-US" sz="2000" dirty="0"/>
          </a:p>
        </p:txBody>
      </p:sp>
      <p:pic>
        <p:nvPicPr>
          <p:cNvPr id="18" name="Picture 17" descr="A number in a circle&#10;&#10;Description automatically generated">
            <a:extLst>
              <a:ext uri="{FF2B5EF4-FFF2-40B4-BE49-F238E27FC236}">
                <a16:creationId xmlns:a16="http://schemas.microsoft.com/office/drawing/2014/main" id="{0EDB7BB5-87E3-4F46-F717-EC37EE5F5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374" y="3408227"/>
            <a:ext cx="486937" cy="48120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A8C980-C24E-40F7-00A9-1B643EBD1225}"/>
              </a:ext>
            </a:extLst>
          </p:cNvPr>
          <p:cNvCxnSpPr>
            <a:cxnSpLocks/>
          </p:cNvCxnSpPr>
          <p:nvPr/>
        </p:nvCxnSpPr>
        <p:spPr>
          <a:xfrm>
            <a:off x="6024282" y="2638094"/>
            <a:ext cx="0" cy="239111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173906-DC8D-138E-F91C-D44306845701}"/>
              </a:ext>
            </a:extLst>
          </p:cNvPr>
          <p:cNvCxnSpPr>
            <a:cxnSpLocks/>
          </p:cNvCxnSpPr>
          <p:nvPr/>
        </p:nvCxnSpPr>
        <p:spPr>
          <a:xfrm>
            <a:off x="6024282" y="2645047"/>
            <a:ext cx="40565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DA1BB4-C520-F1A4-442F-0BD70342EA57}"/>
              </a:ext>
            </a:extLst>
          </p:cNvPr>
          <p:cNvCxnSpPr>
            <a:cxnSpLocks/>
          </p:cNvCxnSpPr>
          <p:nvPr/>
        </p:nvCxnSpPr>
        <p:spPr>
          <a:xfrm>
            <a:off x="6024282" y="5029207"/>
            <a:ext cx="40565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6F783A-F5A1-54CC-9104-EB5DDEBDBFFA}"/>
              </a:ext>
            </a:extLst>
          </p:cNvPr>
          <p:cNvCxnSpPr>
            <a:cxnSpLocks/>
          </p:cNvCxnSpPr>
          <p:nvPr/>
        </p:nvCxnSpPr>
        <p:spPr>
          <a:xfrm>
            <a:off x="5618629" y="3671517"/>
            <a:ext cx="40565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0B8435-A2AF-DC2E-559D-5EB86A06D382}"/>
              </a:ext>
            </a:extLst>
          </p:cNvPr>
          <p:cNvSpPr txBox="1"/>
          <p:nvPr/>
        </p:nvSpPr>
        <p:spPr>
          <a:xfrm>
            <a:off x="150549" y="6592672"/>
            <a:ext cx="2135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7A3727-2B3C-7E46-9AA4-9BCFF9739CC9}" type="slidenum">
              <a:rPr lang="en-US" sz="800" smtClean="0">
                <a:solidFill>
                  <a:schemeClr val="bg1"/>
                </a:solidFill>
                <a:latin typeface="+mj-lt"/>
              </a:rPr>
              <a:t>7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695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86C4-E490-06C2-E4F8-5B6AA45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2" y="1292087"/>
            <a:ext cx="8481392" cy="63730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05376"/>
                </a:solidFill>
              </a:rPr>
              <a:t>Three Pillars of Macroeconomics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EDF68-5E31-B4F3-6153-D3B33B20E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74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7E32F-C9FD-F8ED-EBCB-D48132BB7D6A}"/>
              </a:ext>
            </a:extLst>
          </p:cNvPr>
          <p:cNvSpPr txBox="1"/>
          <p:nvPr/>
        </p:nvSpPr>
        <p:spPr>
          <a:xfrm>
            <a:off x="4322101" y="279158"/>
            <a:ext cx="751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Confidence, Monetary Policy, and Fiscal Policy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180E7-71EB-8C03-D8DB-DCDF7CB7FE4C}"/>
              </a:ext>
            </a:extLst>
          </p:cNvPr>
          <p:cNvSpPr/>
          <p:nvPr/>
        </p:nvSpPr>
        <p:spPr>
          <a:xfrm>
            <a:off x="0" y="6542788"/>
            <a:ext cx="12192000" cy="31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9122-83B8-A491-E6D7-B590EEB7A051}"/>
              </a:ext>
            </a:extLst>
          </p:cNvPr>
          <p:cNvSpPr txBox="1"/>
          <p:nvPr/>
        </p:nvSpPr>
        <p:spPr>
          <a:xfrm>
            <a:off x="9632438" y="6592672"/>
            <a:ext cx="28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Copyright © Money, Banking and Financial Markets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17CBB-E18D-4784-B890-199C08A56A72}"/>
              </a:ext>
            </a:extLst>
          </p:cNvPr>
          <p:cNvSpPr txBox="1"/>
          <p:nvPr/>
        </p:nvSpPr>
        <p:spPr>
          <a:xfrm>
            <a:off x="715617" y="1334682"/>
            <a:ext cx="16241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Different Ways to View The Economy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105376"/>
                </a:solidFill>
              </a:rPr>
              <a:t>Three Pillars of Macroeconomics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Gross Domestic Product (GDP)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92BB29-053A-BE50-2D3E-8DEE6A73D94E}"/>
              </a:ext>
            </a:extLst>
          </p:cNvPr>
          <p:cNvCxnSpPr>
            <a:cxnSpLocks/>
          </p:cNvCxnSpPr>
          <p:nvPr/>
        </p:nvCxnSpPr>
        <p:spPr>
          <a:xfrm>
            <a:off x="2555777" y="1292087"/>
            <a:ext cx="0" cy="47906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64007C1-F138-2D32-8F34-5DE3FF791246}"/>
              </a:ext>
            </a:extLst>
          </p:cNvPr>
          <p:cNvSpPr txBox="1"/>
          <p:nvPr/>
        </p:nvSpPr>
        <p:spPr>
          <a:xfrm>
            <a:off x="10396331" y="119662"/>
            <a:ext cx="1437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CHAPTER ONE</a:t>
            </a:r>
          </a:p>
        </p:txBody>
      </p:sp>
      <p:pic>
        <p:nvPicPr>
          <p:cNvPr id="4" name="Picture 3" descr="A number in a circle&#10;&#10;Description automatically generated">
            <a:extLst>
              <a:ext uri="{FF2B5EF4-FFF2-40B4-BE49-F238E27FC236}">
                <a16:creationId xmlns:a16="http://schemas.microsoft.com/office/drawing/2014/main" id="{0D5C21A7-FE45-40AD-F9E9-EDE7572A9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970" y="2644818"/>
            <a:ext cx="481208" cy="481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29E5D3-47BF-398D-0ACA-81BA93209878}"/>
              </a:ext>
            </a:extLst>
          </p:cNvPr>
          <p:cNvSpPr txBox="1"/>
          <p:nvPr/>
        </p:nvSpPr>
        <p:spPr>
          <a:xfrm>
            <a:off x="3745012" y="2638094"/>
            <a:ext cx="198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Confidence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AA1A29-2797-71BB-274D-B074CDF031B7}"/>
              </a:ext>
            </a:extLst>
          </p:cNvPr>
          <p:cNvSpPr txBox="1"/>
          <p:nvPr/>
        </p:nvSpPr>
        <p:spPr>
          <a:xfrm>
            <a:off x="6505861" y="2725500"/>
            <a:ext cx="53283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use of government spending and taxation to influence the macroeconomy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Allows government to implement changes that influence demand, inflation, and GDP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Primary Goal – control government spending levels and set tax rates (private economy)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Controlled by government and carried out by laws passed through Congress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4911FB-2B43-FD2C-DAF1-521A471E4164}"/>
              </a:ext>
            </a:extLst>
          </p:cNvPr>
          <p:cNvSpPr txBox="1"/>
          <p:nvPr/>
        </p:nvSpPr>
        <p:spPr>
          <a:xfrm>
            <a:off x="3745012" y="3359744"/>
            <a:ext cx="1983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Monetary Policy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8" name="Picture 17" descr="A number in a circle&#10;&#10;Description automatically generated">
            <a:extLst>
              <a:ext uri="{FF2B5EF4-FFF2-40B4-BE49-F238E27FC236}">
                <a16:creationId xmlns:a16="http://schemas.microsoft.com/office/drawing/2014/main" id="{0EDB7BB5-87E3-4F46-F717-EC37EE5F5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374" y="3408227"/>
            <a:ext cx="486937" cy="4812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848AFF-A89E-5176-79F2-17B626D39B66}"/>
              </a:ext>
            </a:extLst>
          </p:cNvPr>
          <p:cNvSpPr txBox="1"/>
          <p:nvPr/>
        </p:nvSpPr>
        <p:spPr>
          <a:xfrm>
            <a:off x="3745012" y="4457056"/>
            <a:ext cx="198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Fiscal Policy</a:t>
            </a:r>
            <a:endParaRPr lang="en-US" sz="2000" dirty="0"/>
          </a:p>
        </p:txBody>
      </p:sp>
      <p:pic>
        <p:nvPicPr>
          <p:cNvPr id="15" name="Picture 14" descr="A number in a circle&#10;&#10;Description automatically generated">
            <a:extLst>
              <a:ext uri="{FF2B5EF4-FFF2-40B4-BE49-F238E27FC236}">
                <a16:creationId xmlns:a16="http://schemas.microsoft.com/office/drawing/2014/main" id="{113EDE90-4C46-A9AC-2A5F-0000A3D57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374" y="4503968"/>
            <a:ext cx="486869" cy="48120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5E4729-2F96-ACB3-AA01-C7D421BE264F}"/>
              </a:ext>
            </a:extLst>
          </p:cNvPr>
          <p:cNvCxnSpPr>
            <a:cxnSpLocks/>
          </p:cNvCxnSpPr>
          <p:nvPr/>
        </p:nvCxnSpPr>
        <p:spPr>
          <a:xfrm>
            <a:off x="6024282" y="2638094"/>
            <a:ext cx="0" cy="278108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C7609A-E8D9-E300-24A8-6CF388F61626}"/>
              </a:ext>
            </a:extLst>
          </p:cNvPr>
          <p:cNvCxnSpPr>
            <a:cxnSpLocks/>
          </p:cNvCxnSpPr>
          <p:nvPr/>
        </p:nvCxnSpPr>
        <p:spPr>
          <a:xfrm>
            <a:off x="6024282" y="2645047"/>
            <a:ext cx="40565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F6078A-0901-7CD7-8B16-5D9B92BB2754}"/>
              </a:ext>
            </a:extLst>
          </p:cNvPr>
          <p:cNvCxnSpPr>
            <a:cxnSpLocks/>
          </p:cNvCxnSpPr>
          <p:nvPr/>
        </p:nvCxnSpPr>
        <p:spPr>
          <a:xfrm>
            <a:off x="6024282" y="5419178"/>
            <a:ext cx="40565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69285B-E950-5A84-E616-F28FFBD3CA6A}"/>
              </a:ext>
            </a:extLst>
          </p:cNvPr>
          <p:cNvCxnSpPr>
            <a:cxnSpLocks/>
          </p:cNvCxnSpPr>
          <p:nvPr/>
        </p:nvCxnSpPr>
        <p:spPr>
          <a:xfrm>
            <a:off x="5618629" y="4774163"/>
            <a:ext cx="40565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0081CEC-4380-AB66-EDA2-56C609759092}"/>
              </a:ext>
            </a:extLst>
          </p:cNvPr>
          <p:cNvSpPr txBox="1"/>
          <p:nvPr/>
        </p:nvSpPr>
        <p:spPr>
          <a:xfrm>
            <a:off x="150549" y="6592672"/>
            <a:ext cx="2135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7A3727-2B3C-7E46-9AA4-9BCFF9739CC9}" type="slidenum">
              <a:rPr lang="en-US" sz="800" smtClean="0">
                <a:solidFill>
                  <a:schemeClr val="bg1"/>
                </a:solidFill>
                <a:latin typeface="+mj-lt"/>
              </a:rPr>
              <a:t>8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592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86C4-E490-06C2-E4F8-5B6AA45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2" y="1292087"/>
            <a:ext cx="8481392" cy="63730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05376"/>
                </a:solidFill>
              </a:rPr>
              <a:t>Gross Domestic Product (GDP)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EDF68-5E31-B4F3-6153-D3B33B20E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74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7E32F-C9FD-F8ED-EBCB-D48132BB7D6A}"/>
              </a:ext>
            </a:extLst>
          </p:cNvPr>
          <p:cNvSpPr txBox="1"/>
          <p:nvPr/>
        </p:nvSpPr>
        <p:spPr>
          <a:xfrm>
            <a:off x="4322101" y="279158"/>
            <a:ext cx="751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Confidence, Monetary Policy, and Fiscal Policy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180E7-71EB-8C03-D8DB-DCDF7CB7FE4C}"/>
              </a:ext>
            </a:extLst>
          </p:cNvPr>
          <p:cNvSpPr/>
          <p:nvPr/>
        </p:nvSpPr>
        <p:spPr>
          <a:xfrm>
            <a:off x="0" y="6542788"/>
            <a:ext cx="12192000" cy="31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9122-83B8-A491-E6D7-B590EEB7A051}"/>
              </a:ext>
            </a:extLst>
          </p:cNvPr>
          <p:cNvSpPr txBox="1"/>
          <p:nvPr/>
        </p:nvSpPr>
        <p:spPr>
          <a:xfrm>
            <a:off x="9632438" y="6592672"/>
            <a:ext cx="28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Copyright © Money, Banking and Financial Markets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17CBB-E18D-4784-B890-199C08A56A72}"/>
              </a:ext>
            </a:extLst>
          </p:cNvPr>
          <p:cNvSpPr txBox="1"/>
          <p:nvPr/>
        </p:nvSpPr>
        <p:spPr>
          <a:xfrm>
            <a:off x="715617" y="1334682"/>
            <a:ext cx="16241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Different Ways to View The Economy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Three Pillars of Macroeconomics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rgbClr val="105376"/>
                </a:solidFill>
              </a:rPr>
              <a:t>Gross Domestic Product (GDP)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92BB29-053A-BE50-2D3E-8DEE6A73D94E}"/>
              </a:ext>
            </a:extLst>
          </p:cNvPr>
          <p:cNvCxnSpPr>
            <a:cxnSpLocks/>
          </p:cNvCxnSpPr>
          <p:nvPr/>
        </p:nvCxnSpPr>
        <p:spPr>
          <a:xfrm>
            <a:off x="2555777" y="1292087"/>
            <a:ext cx="0" cy="47906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D3A3145-1AE0-8E5E-8023-6BFBE3426F12}"/>
              </a:ext>
            </a:extLst>
          </p:cNvPr>
          <p:cNvSpPr txBox="1"/>
          <p:nvPr/>
        </p:nvSpPr>
        <p:spPr>
          <a:xfrm>
            <a:off x="2994992" y="2020103"/>
            <a:ext cx="86669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Gross Domestic Product (GDP)</a:t>
            </a:r>
            <a:br>
              <a:rPr lang="en-US" b="1" dirty="0"/>
            </a:br>
            <a:r>
              <a:rPr lang="en-US" dirty="0"/>
              <a:t>The market value of all final goods and services produced within a country during a given time period.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GDP is the building block to understanding the economy - measures the economic health of nations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factors when calculating GDP: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Only newly processed goods count towards GDP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Household services are not counted as GDP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GDP often includes the imputed value of certain services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Some transactions are missed in calculation (</a:t>
            </a:r>
            <a:r>
              <a:rPr lang="en-US" dirty="0" err="1"/>
              <a:t>ie</a:t>
            </a:r>
            <a:r>
              <a:rPr lang="en-US" dirty="0"/>
              <a:t>. illegal transactions)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007C1-F138-2D32-8F34-5DE3FF791246}"/>
              </a:ext>
            </a:extLst>
          </p:cNvPr>
          <p:cNvSpPr txBox="1"/>
          <p:nvPr/>
        </p:nvSpPr>
        <p:spPr>
          <a:xfrm>
            <a:off x="10396331" y="119662"/>
            <a:ext cx="1437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CHAPTER 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33A9E-4E64-D77F-3AEF-1176CCC8189F}"/>
              </a:ext>
            </a:extLst>
          </p:cNvPr>
          <p:cNvSpPr txBox="1"/>
          <p:nvPr/>
        </p:nvSpPr>
        <p:spPr>
          <a:xfrm>
            <a:off x="150549" y="6592672"/>
            <a:ext cx="2135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7A3727-2B3C-7E46-9AA4-9BCFF9739CC9}" type="slidenum">
              <a:rPr lang="en-US" sz="800" smtClean="0">
                <a:solidFill>
                  <a:schemeClr val="bg1"/>
                </a:solidFill>
                <a:latin typeface="+mj-lt"/>
              </a:rPr>
              <a:t>9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596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550</Words>
  <Application>Microsoft Macintosh PowerPoint</Application>
  <PresentationFormat>Widescreen</PresentationFormat>
  <Paragraphs>110</Paragraphs>
  <Slides>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Macroeconomics and microeconomics are two different ways to view the economy.</vt:lpstr>
      <vt:lpstr>Three Pillars of Macroeconomics</vt:lpstr>
      <vt:lpstr>Three Pillars of Macroeconomics</vt:lpstr>
      <vt:lpstr>Three Pillars of Macroeconomics</vt:lpstr>
      <vt:lpstr>Three Pillars of Macroeconomics</vt:lpstr>
      <vt:lpstr>Gross Domestic Product (GDP)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</dc:title>
  <dc:creator>Neil S Luft</dc:creator>
  <cp:lastModifiedBy>Neil S Luft</cp:lastModifiedBy>
  <cp:revision>130</cp:revision>
  <dcterms:created xsi:type="dcterms:W3CDTF">2024-05-27T13:09:19Z</dcterms:created>
  <dcterms:modified xsi:type="dcterms:W3CDTF">2024-07-08T21:01:24Z</dcterms:modified>
</cp:coreProperties>
</file>