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82" r:id="rId2"/>
    <p:sldId id="337" r:id="rId3"/>
    <p:sldId id="338" r:id="rId4"/>
    <p:sldId id="365" r:id="rId5"/>
    <p:sldId id="366" r:id="rId6"/>
    <p:sldId id="339" r:id="rId7"/>
    <p:sldId id="34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APTER TEN: Oil" id="{5772EF89-DED9-2847-B9E7-0574D68F14D0}">
          <p14:sldIdLst>
            <p14:sldId id="382"/>
            <p14:sldId id="337"/>
            <p14:sldId id="338"/>
            <p14:sldId id="365"/>
            <p14:sldId id="366"/>
            <p14:sldId id="339"/>
            <p14:sldId id="34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44"/>
    <p:restoredTop sz="94614"/>
  </p:normalViewPr>
  <p:slideViewPr>
    <p:cSldViewPr snapToGrid="0">
      <p:cViewPr varScale="1">
        <p:scale>
          <a:sx n="176" d="100"/>
          <a:sy n="176" d="100"/>
        </p:scale>
        <p:origin x="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3A926-48E1-D343-9CA6-08FBCDDF002D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B1B3A-5873-1C49-BEF4-D12FC1A3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0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99117-D345-546F-A9B6-17F82EA08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219A7-8266-640E-2140-568F82CCF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83EA3-0824-A11B-0065-991431C8D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A8CC7-724E-2FCC-57E9-7525C469F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AF3A0-ACB7-D9DE-2DA5-3F632043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5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08B93-62C8-A383-69D2-2F8DCA891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E5060-29D8-1D9F-73A0-1FA084402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DB412-927C-674E-7FF7-668CC651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A4A9-CB73-8C19-F38F-CB658E2A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A9707-AB7A-B9DF-CAC1-475385C1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9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B7498B-818E-34A5-4092-491A24A51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9553CB-11FD-0BCB-9470-FD8B4500A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94046-3505-43D3-2462-DAC2F1FC7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87D1D-AAE2-AA13-0C78-DEBD230F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91D48-8E89-BF32-7840-7897645C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8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34924-4E0D-85F2-0913-E01ED87F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2A231-6E76-4D1E-5317-86A82096B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7BE9D-DF84-AE39-73C3-5B86558F6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538DA-C059-7328-13BA-8CF454458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6775-FDCF-669F-BC3C-4759B066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6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FE57-6E8B-9A4C-905C-1B8254750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52913-E711-8CFB-55CB-5FA8C4F1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90F7D-6578-C115-E447-9EB9044C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E679B-7D8F-8D9E-7F2D-D40E8A4E5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F53C9-4779-3A71-9A0F-4C48A629F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9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D14EB-75DC-F13C-B29B-866ADEDB7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03CA7-0843-D142-C67D-0C747236B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384E2-B02E-5170-617B-0A0BE4A4F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116E3-FC63-F6C2-3538-36A5E29F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A6C1D-CF67-A7E4-A9EB-A27702B2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FB5E7-A078-C4B5-297E-A33A3629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4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B9647-1A7C-2038-9280-68D2003F2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AB02E-2C1C-21AA-EFC2-D6679A476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84864-A305-609A-2B0D-2E187B61C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232A2-9234-141E-0142-46FE005E0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E2680-F401-AAD8-DF69-2756E44ED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28BDE4-E37E-5F3A-A285-B323656E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7A07AD-F2B9-1AF9-31AF-0FE355705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03191-CE1B-5EB7-61D3-3E358A3D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5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ECDF4-EA60-D8BB-41FB-B21BB936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891BF3-A0CD-B80C-CB73-9AD139A0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7D3B95-A90D-C31A-0F30-B41F8B836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87D26-DC22-BE95-D21C-156A50D9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B14ACB-F75D-826B-8E13-1CECA4E8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4A459-AEB0-2372-4F31-B10CB9CB6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0E8AA-1761-6B24-4C1F-8CE7468B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5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FC5F8-FE91-FAAC-FD10-0CE2C4A4C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131E3-C922-18BE-9747-3C16EA5BA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C3F52-0274-2638-210B-E9EBEC0DC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213E2-DBF2-EA6F-70CF-CC940570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4BF4D-19FE-D5E1-F43A-FA68DF90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4B12F-A422-5911-B154-4108B0FFB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0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9E7D3-D5B0-BFDA-E8C0-A2E7DC94D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7A1CC5-FA7E-D3AA-0EFA-C3970A3D9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D5968-EA79-D084-417F-3C286E381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6C854-2E3E-7FF9-89BA-3D84FC03E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529DA-BAAA-270F-9DB5-318DBECB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85961-18BD-C1FA-CB22-F174520B3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9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5FDC0B-61FA-1194-1AEF-49851A08A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7D616-9110-F1E3-6BD9-774ABDC60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605DB-227D-8447-ECA7-E3FBA30C8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5FCB2-9E43-8CDA-D9C3-8BD1117C6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FFF6E-91D8-0672-A572-6AF0B41A6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9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room with a window and blinds&#10;&#10;Description automatically generated">
            <a:extLst>
              <a:ext uri="{FF2B5EF4-FFF2-40B4-BE49-F238E27FC236}">
                <a16:creationId xmlns:a16="http://schemas.microsoft.com/office/drawing/2014/main" id="{7542A9FC-4419-FB8B-26CC-CE381DD088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2CD7CF-469C-5AF6-C5C2-706D2B7D6EBF}"/>
              </a:ext>
            </a:extLst>
          </p:cNvPr>
          <p:cNvSpPr txBox="1"/>
          <p:nvPr/>
        </p:nvSpPr>
        <p:spPr>
          <a:xfrm>
            <a:off x="7018317" y="1183574"/>
            <a:ext cx="2235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05376"/>
                </a:solidFill>
              </a:rPr>
              <a:t>CHAPTER TEN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C7EC57-C6AE-1B06-992F-897BD3E0609F}"/>
              </a:ext>
            </a:extLst>
          </p:cNvPr>
          <p:cNvSpPr txBox="1"/>
          <p:nvPr/>
        </p:nvSpPr>
        <p:spPr>
          <a:xfrm>
            <a:off x="7018317" y="1769423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Oil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129C2C-2108-4AA4-8067-D52C6CC7F9E7}"/>
              </a:ext>
            </a:extLst>
          </p:cNvPr>
          <p:cNvSpPr txBox="1"/>
          <p:nvPr/>
        </p:nvSpPr>
        <p:spPr>
          <a:xfrm>
            <a:off x="7069776" y="2496371"/>
            <a:ext cx="11074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Gas Prices</a:t>
            </a:r>
          </a:p>
          <a:p>
            <a:endParaRPr lang="en-US" sz="1600" dirty="0"/>
          </a:p>
          <a:p>
            <a:r>
              <a:rPr lang="en-US" sz="1600" dirty="0"/>
              <a:t>Derivatives</a:t>
            </a:r>
          </a:p>
          <a:p>
            <a:endParaRPr lang="en-US" sz="1600" dirty="0"/>
          </a:p>
          <a:p>
            <a:r>
              <a:rPr lang="en-US" sz="1600" dirty="0"/>
              <a:t>Peak Oil</a:t>
            </a:r>
          </a:p>
          <a:p>
            <a:endParaRPr lang="en-US" sz="16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7634D2-8F7D-00B7-8A24-16BCABBE3C7F}"/>
              </a:ext>
            </a:extLst>
          </p:cNvPr>
          <p:cNvCxnSpPr/>
          <p:nvPr/>
        </p:nvCxnSpPr>
        <p:spPr>
          <a:xfrm>
            <a:off x="7131132" y="2329545"/>
            <a:ext cx="424542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37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Gas Prices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Oil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05376"/>
                </a:solidFill>
              </a:rPr>
              <a:t>Gas Prices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Derivatives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Peak Oil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cost of energy impacts all areas of economic life, making it critical to understand how oil prices work.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Five (5) main components to the price of fuel: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25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Cost of crude oil (mainly responsible for the swinging price)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25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Cost of refinement plus related profits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25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Cost of distribution and marketing plus related profits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25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Cost of storage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25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Taxes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FDA9A4-1875-17D1-B8C5-711B1AEE9A10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2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1780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Gas Prices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Oil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05376"/>
                </a:solidFill>
              </a:rPr>
              <a:t>Gas Prices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Derivatives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Peak Oil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Supply and demand impacts gas prices.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25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Price elasticity of demand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variation in demand for a good service as a result of a change in price of that same good or service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25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Price elasticity of supply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measure of the responsiveness of the quantity of a good or service supplied as a result of a change in the price of that same good or service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Supply and demand curves for oil are relatively inelastic.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AC3F4B-3E02-0382-48F2-A3B4FA89E10D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3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1376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Oil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TEN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A5E4D91-41EC-4A9A-E085-F14233E25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Figure 10.3: Elasticity of Demand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42BE37-7BFA-2C2E-151C-37FC366715C2}"/>
              </a:ext>
            </a:extLst>
          </p:cNvPr>
          <p:cNvSpPr txBox="1"/>
          <p:nvPr/>
        </p:nvSpPr>
        <p:spPr>
          <a:xfrm>
            <a:off x="924812" y="2198603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105376"/>
                </a:solidFill>
              </a:rPr>
              <a:t>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10719B-B01E-4153-5AC9-E737EF374893}"/>
              </a:ext>
            </a:extLst>
          </p:cNvPr>
          <p:cNvSpPr txBox="1"/>
          <p:nvPr/>
        </p:nvSpPr>
        <p:spPr>
          <a:xfrm>
            <a:off x="5401288" y="4721102"/>
            <a:ext cx="327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D5C955-2711-D53C-70E0-DCB599C4FBF5}"/>
              </a:ext>
            </a:extLst>
          </p:cNvPr>
          <p:cNvSpPr txBox="1"/>
          <p:nvPr/>
        </p:nvSpPr>
        <p:spPr>
          <a:xfrm>
            <a:off x="5632671" y="5559513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105376"/>
                </a:solidFill>
              </a:rPr>
              <a:t>Q</a:t>
            </a:r>
            <a:endParaRPr lang="en-US" sz="20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F5CEE0C-5899-CB02-C483-66E29DC80381}"/>
              </a:ext>
            </a:extLst>
          </p:cNvPr>
          <p:cNvCxnSpPr/>
          <p:nvPr/>
        </p:nvCxnSpPr>
        <p:spPr>
          <a:xfrm>
            <a:off x="1343891" y="2274723"/>
            <a:ext cx="0" cy="3203502"/>
          </a:xfrm>
          <a:prstGeom prst="line">
            <a:avLst/>
          </a:prstGeom>
          <a:ln w="50800">
            <a:solidFill>
              <a:srgbClr val="105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B813371-CCEB-6859-516D-06625DD27016}"/>
              </a:ext>
            </a:extLst>
          </p:cNvPr>
          <p:cNvCxnSpPr/>
          <p:nvPr/>
        </p:nvCxnSpPr>
        <p:spPr>
          <a:xfrm>
            <a:off x="1323110" y="5471298"/>
            <a:ext cx="4542677" cy="0"/>
          </a:xfrm>
          <a:prstGeom prst="line">
            <a:avLst/>
          </a:prstGeom>
          <a:ln w="50800">
            <a:solidFill>
              <a:srgbClr val="105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7C9026D-EF75-535D-195D-DC0798236D7E}"/>
              </a:ext>
            </a:extLst>
          </p:cNvPr>
          <p:cNvCxnSpPr>
            <a:cxnSpLocks/>
          </p:cNvCxnSpPr>
          <p:nvPr/>
        </p:nvCxnSpPr>
        <p:spPr>
          <a:xfrm>
            <a:off x="1905581" y="2972761"/>
            <a:ext cx="3433060" cy="20142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F638C65-B1F8-7624-C399-8A7BEE55DE12}"/>
              </a:ext>
            </a:extLst>
          </p:cNvPr>
          <p:cNvSpPr txBox="1"/>
          <p:nvPr/>
        </p:nvSpPr>
        <p:spPr>
          <a:xfrm>
            <a:off x="5991196" y="2198603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105376"/>
                </a:solidFill>
              </a:rPr>
              <a:t>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634FAAC-AFB4-9CCD-7511-68BC4CF37276}"/>
              </a:ext>
            </a:extLst>
          </p:cNvPr>
          <p:cNvSpPr txBox="1"/>
          <p:nvPr/>
        </p:nvSpPr>
        <p:spPr>
          <a:xfrm>
            <a:off x="9698744" y="4750888"/>
            <a:ext cx="327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174FAFD-293B-A6F1-7973-6F8B64609C43}"/>
              </a:ext>
            </a:extLst>
          </p:cNvPr>
          <p:cNvSpPr txBox="1"/>
          <p:nvPr/>
        </p:nvSpPr>
        <p:spPr>
          <a:xfrm>
            <a:off x="10699055" y="5559513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105376"/>
                </a:solidFill>
              </a:rPr>
              <a:t>Q</a:t>
            </a:r>
            <a:endParaRPr lang="en-US" sz="200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42A2193-1065-56E8-EDE7-5CA0ACC93748}"/>
              </a:ext>
            </a:extLst>
          </p:cNvPr>
          <p:cNvCxnSpPr/>
          <p:nvPr/>
        </p:nvCxnSpPr>
        <p:spPr>
          <a:xfrm>
            <a:off x="6410275" y="2274723"/>
            <a:ext cx="0" cy="3203502"/>
          </a:xfrm>
          <a:prstGeom prst="line">
            <a:avLst/>
          </a:prstGeom>
          <a:ln w="50800">
            <a:solidFill>
              <a:srgbClr val="105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F970FE1-77B5-5B81-46FF-62B123917D63}"/>
              </a:ext>
            </a:extLst>
          </p:cNvPr>
          <p:cNvCxnSpPr/>
          <p:nvPr/>
        </p:nvCxnSpPr>
        <p:spPr>
          <a:xfrm>
            <a:off x="6389494" y="5471298"/>
            <a:ext cx="4542677" cy="0"/>
          </a:xfrm>
          <a:prstGeom prst="line">
            <a:avLst/>
          </a:prstGeom>
          <a:ln w="50800">
            <a:solidFill>
              <a:srgbClr val="105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44434-E766-3D2D-1BB8-588EDBE1CE98}"/>
              </a:ext>
            </a:extLst>
          </p:cNvPr>
          <p:cNvCxnSpPr>
            <a:cxnSpLocks/>
          </p:cNvCxnSpPr>
          <p:nvPr/>
        </p:nvCxnSpPr>
        <p:spPr>
          <a:xfrm>
            <a:off x="8541327" y="2676647"/>
            <a:ext cx="1091111" cy="23103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0EF0B5D-7A0A-DC75-135A-ED7FE3896122}"/>
              </a:ext>
            </a:extLst>
          </p:cNvPr>
          <p:cNvSpPr txBox="1"/>
          <p:nvPr/>
        </p:nvSpPr>
        <p:spPr>
          <a:xfrm>
            <a:off x="2222766" y="2202388"/>
            <a:ext cx="2638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Demand for Movie Tickets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7255A51-D015-181F-AE53-0190FF2FD89F}"/>
              </a:ext>
            </a:extLst>
          </p:cNvPr>
          <p:cNvSpPr txBox="1"/>
          <p:nvPr/>
        </p:nvSpPr>
        <p:spPr>
          <a:xfrm>
            <a:off x="7867857" y="2158280"/>
            <a:ext cx="1732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Demand for Fuel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8AE7BB-8B5C-9009-1191-317114153122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4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937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Oil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8B3E8B-FA36-BB0E-547C-529B77BDCFF2}"/>
              </a:ext>
            </a:extLst>
          </p:cNvPr>
          <p:cNvSpPr txBox="1"/>
          <p:nvPr/>
        </p:nvSpPr>
        <p:spPr>
          <a:xfrm>
            <a:off x="924812" y="2198603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105376"/>
                </a:solidFill>
              </a:rPr>
              <a:t>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E4045B-8606-0C48-28A6-E23B62F6D37A}"/>
              </a:ext>
            </a:extLst>
          </p:cNvPr>
          <p:cNvSpPr txBox="1"/>
          <p:nvPr/>
        </p:nvSpPr>
        <p:spPr>
          <a:xfrm>
            <a:off x="5401288" y="4721102"/>
            <a:ext cx="327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B20F48-7AB6-14DC-513C-C399FBCFFBF6}"/>
              </a:ext>
            </a:extLst>
          </p:cNvPr>
          <p:cNvSpPr txBox="1"/>
          <p:nvPr/>
        </p:nvSpPr>
        <p:spPr>
          <a:xfrm>
            <a:off x="5632671" y="5559513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105376"/>
                </a:solidFill>
              </a:rPr>
              <a:t>Q</a:t>
            </a:r>
            <a:endParaRPr lang="en-US" sz="20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509A47A-F463-96F5-FCEF-A5CAA36F47FB}"/>
              </a:ext>
            </a:extLst>
          </p:cNvPr>
          <p:cNvCxnSpPr/>
          <p:nvPr/>
        </p:nvCxnSpPr>
        <p:spPr>
          <a:xfrm>
            <a:off x="1343891" y="2274723"/>
            <a:ext cx="0" cy="3203502"/>
          </a:xfrm>
          <a:prstGeom prst="line">
            <a:avLst/>
          </a:prstGeom>
          <a:ln w="50800">
            <a:solidFill>
              <a:srgbClr val="105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D77B02F-9C38-4377-5BF9-FB5697C76536}"/>
              </a:ext>
            </a:extLst>
          </p:cNvPr>
          <p:cNvCxnSpPr/>
          <p:nvPr/>
        </p:nvCxnSpPr>
        <p:spPr>
          <a:xfrm>
            <a:off x="1323110" y="5471298"/>
            <a:ext cx="4542677" cy="0"/>
          </a:xfrm>
          <a:prstGeom prst="line">
            <a:avLst/>
          </a:prstGeom>
          <a:ln w="50800">
            <a:solidFill>
              <a:srgbClr val="105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4518BEC-0C65-AA28-23E0-A7D5CDF29D62}"/>
              </a:ext>
            </a:extLst>
          </p:cNvPr>
          <p:cNvCxnSpPr>
            <a:cxnSpLocks/>
          </p:cNvCxnSpPr>
          <p:nvPr/>
        </p:nvCxnSpPr>
        <p:spPr>
          <a:xfrm>
            <a:off x="1905581" y="2972761"/>
            <a:ext cx="3433060" cy="20142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C79C015-EE36-6CF1-06A7-65FA15C89943}"/>
              </a:ext>
            </a:extLst>
          </p:cNvPr>
          <p:cNvSpPr txBox="1"/>
          <p:nvPr/>
        </p:nvSpPr>
        <p:spPr>
          <a:xfrm>
            <a:off x="5991196" y="2198603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105376"/>
                </a:solidFill>
              </a:rPr>
              <a:t>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EE6DBB-7F37-5793-C9E4-2B63B639D6D7}"/>
              </a:ext>
            </a:extLst>
          </p:cNvPr>
          <p:cNvSpPr txBox="1"/>
          <p:nvPr/>
        </p:nvSpPr>
        <p:spPr>
          <a:xfrm>
            <a:off x="9698744" y="4750888"/>
            <a:ext cx="327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F6C5DE-01F4-8291-B36D-DA5150A63E2B}"/>
              </a:ext>
            </a:extLst>
          </p:cNvPr>
          <p:cNvSpPr txBox="1"/>
          <p:nvPr/>
        </p:nvSpPr>
        <p:spPr>
          <a:xfrm>
            <a:off x="10699055" y="5559513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105376"/>
                </a:solidFill>
              </a:rPr>
              <a:t>Q</a:t>
            </a:r>
            <a:endParaRPr lang="en-US" sz="20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C4B9F2C-DAE8-C210-6534-36A8EBA858C7}"/>
              </a:ext>
            </a:extLst>
          </p:cNvPr>
          <p:cNvCxnSpPr/>
          <p:nvPr/>
        </p:nvCxnSpPr>
        <p:spPr>
          <a:xfrm>
            <a:off x="6410275" y="2274723"/>
            <a:ext cx="0" cy="3203502"/>
          </a:xfrm>
          <a:prstGeom prst="line">
            <a:avLst/>
          </a:prstGeom>
          <a:ln w="50800">
            <a:solidFill>
              <a:srgbClr val="105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DB37C8D-D215-CA60-F6AB-EE85B81F8996}"/>
              </a:ext>
            </a:extLst>
          </p:cNvPr>
          <p:cNvCxnSpPr/>
          <p:nvPr/>
        </p:nvCxnSpPr>
        <p:spPr>
          <a:xfrm>
            <a:off x="6389494" y="5471298"/>
            <a:ext cx="4542677" cy="0"/>
          </a:xfrm>
          <a:prstGeom prst="line">
            <a:avLst/>
          </a:prstGeom>
          <a:ln w="50800">
            <a:solidFill>
              <a:srgbClr val="105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E92B522-D4A7-8337-EE0D-93CA8DBFEAA3}"/>
              </a:ext>
            </a:extLst>
          </p:cNvPr>
          <p:cNvCxnSpPr>
            <a:cxnSpLocks/>
          </p:cNvCxnSpPr>
          <p:nvPr/>
        </p:nvCxnSpPr>
        <p:spPr>
          <a:xfrm>
            <a:off x="8541327" y="2676647"/>
            <a:ext cx="1091111" cy="23103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2C41815-E8CE-3A64-3B98-27628E111537}"/>
              </a:ext>
            </a:extLst>
          </p:cNvPr>
          <p:cNvSpPr txBox="1"/>
          <p:nvPr/>
        </p:nvSpPr>
        <p:spPr>
          <a:xfrm>
            <a:off x="2222766" y="2202388"/>
            <a:ext cx="2638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Demand for Movie Tickets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25CCC3-7AAD-9F50-3094-4CD6EEBEAA06}"/>
              </a:ext>
            </a:extLst>
          </p:cNvPr>
          <p:cNvSpPr txBox="1"/>
          <p:nvPr/>
        </p:nvSpPr>
        <p:spPr>
          <a:xfrm>
            <a:off x="7867857" y="2158280"/>
            <a:ext cx="1732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Demand for Fuel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B57C3479-AB50-A655-CDB0-7912EE553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Figure 10.4: Elasticity of Demand and a Change in Supply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CEBAF43-FE16-4796-D56B-9C687AFF7A51}"/>
              </a:ext>
            </a:extLst>
          </p:cNvPr>
          <p:cNvCxnSpPr>
            <a:cxnSpLocks/>
          </p:cNvCxnSpPr>
          <p:nvPr/>
        </p:nvCxnSpPr>
        <p:spPr>
          <a:xfrm flipH="1">
            <a:off x="2701636" y="2779208"/>
            <a:ext cx="840498" cy="22078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13C456A-ECD6-94C4-5C17-E36DC910E292}"/>
              </a:ext>
            </a:extLst>
          </p:cNvPr>
          <p:cNvCxnSpPr>
            <a:cxnSpLocks/>
          </p:cNvCxnSpPr>
          <p:nvPr/>
        </p:nvCxnSpPr>
        <p:spPr>
          <a:xfrm flipH="1">
            <a:off x="3270237" y="2823315"/>
            <a:ext cx="840498" cy="22078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B6E497B-7803-B429-26F3-C0AC78EE36AD}"/>
              </a:ext>
            </a:extLst>
          </p:cNvPr>
          <p:cNvCxnSpPr>
            <a:cxnSpLocks/>
          </p:cNvCxnSpPr>
          <p:nvPr/>
        </p:nvCxnSpPr>
        <p:spPr>
          <a:xfrm flipH="1">
            <a:off x="8298682" y="2779208"/>
            <a:ext cx="840498" cy="22078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9489A2D-5200-1910-1FF4-8603EA4A827D}"/>
              </a:ext>
            </a:extLst>
          </p:cNvPr>
          <p:cNvCxnSpPr>
            <a:cxnSpLocks/>
          </p:cNvCxnSpPr>
          <p:nvPr/>
        </p:nvCxnSpPr>
        <p:spPr>
          <a:xfrm flipH="1">
            <a:off x="8756451" y="2823315"/>
            <a:ext cx="840498" cy="22078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E32138D-3ED9-B71B-816A-4A7CBA2F05FD}"/>
              </a:ext>
            </a:extLst>
          </p:cNvPr>
          <p:cNvCxnSpPr>
            <a:cxnSpLocks/>
          </p:cNvCxnSpPr>
          <p:nvPr/>
        </p:nvCxnSpPr>
        <p:spPr>
          <a:xfrm>
            <a:off x="1343891" y="3719944"/>
            <a:ext cx="5066384" cy="0"/>
          </a:xfrm>
          <a:prstGeom prst="line">
            <a:avLst/>
          </a:prstGeom>
          <a:ln w="12700">
            <a:solidFill>
              <a:srgbClr val="105376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8CA9351-B9AD-9E8B-1FBC-C5554282F6BD}"/>
              </a:ext>
            </a:extLst>
          </p:cNvPr>
          <p:cNvCxnSpPr>
            <a:cxnSpLocks/>
          </p:cNvCxnSpPr>
          <p:nvPr/>
        </p:nvCxnSpPr>
        <p:spPr>
          <a:xfrm>
            <a:off x="1343891" y="3422072"/>
            <a:ext cx="7578436" cy="0"/>
          </a:xfrm>
          <a:prstGeom prst="line">
            <a:avLst/>
          </a:prstGeom>
          <a:ln w="12700">
            <a:solidFill>
              <a:srgbClr val="105376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F341096-FC09-8C42-1CCC-1FDDF46A17D1}"/>
              </a:ext>
            </a:extLst>
          </p:cNvPr>
          <p:cNvCxnSpPr>
            <a:cxnSpLocks/>
          </p:cNvCxnSpPr>
          <p:nvPr/>
        </p:nvCxnSpPr>
        <p:spPr>
          <a:xfrm>
            <a:off x="1343891" y="3990108"/>
            <a:ext cx="7795289" cy="0"/>
          </a:xfrm>
          <a:prstGeom prst="line">
            <a:avLst/>
          </a:prstGeom>
          <a:ln w="12700">
            <a:solidFill>
              <a:srgbClr val="105376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AEE048B-DB1A-E136-7F89-BC30BE3A4C10}"/>
              </a:ext>
            </a:extLst>
          </p:cNvPr>
          <p:cNvSpPr txBox="1"/>
          <p:nvPr/>
        </p:nvSpPr>
        <p:spPr>
          <a:xfrm>
            <a:off x="3516426" y="2580607"/>
            <a:ext cx="369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22BBF59-298F-C6C6-CC65-05F8AC1F05E8}"/>
              </a:ext>
            </a:extLst>
          </p:cNvPr>
          <p:cNvSpPr txBox="1"/>
          <p:nvPr/>
        </p:nvSpPr>
        <p:spPr>
          <a:xfrm>
            <a:off x="4089883" y="260342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9E78716-A92B-B436-830D-2FCB28A5D819}"/>
              </a:ext>
            </a:extLst>
          </p:cNvPr>
          <p:cNvSpPr txBox="1"/>
          <p:nvPr/>
        </p:nvSpPr>
        <p:spPr>
          <a:xfrm>
            <a:off x="9076586" y="2463110"/>
            <a:ext cx="369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0BE4C3D-5ADC-3021-D249-2C3F95988FA2}"/>
              </a:ext>
            </a:extLst>
          </p:cNvPr>
          <p:cNvSpPr txBox="1"/>
          <p:nvPr/>
        </p:nvSpPr>
        <p:spPr>
          <a:xfrm>
            <a:off x="9548072" y="2533147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1C607FB-ECB5-856B-BCE6-DA4C43FF2919}"/>
              </a:ext>
            </a:extLst>
          </p:cNvPr>
          <p:cNvSpPr txBox="1"/>
          <p:nvPr/>
        </p:nvSpPr>
        <p:spPr>
          <a:xfrm>
            <a:off x="895366" y="3133239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44305B9-C5ED-B341-7775-5F8D4605E277}"/>
              </a:ext>
            </a:extLst>
          </p:cNvPr>
          <p:cNvSpPr txBox="1"/>
          <p:nvPr/>
        </p:nvSpPr>
        <p:spPr>
          <a:xfrm>
            <a:off x="895365" y="344176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55F70CA-6AA0-2018-BD46-258DD51D4FA0}"/>
              </a:ext>
            </a:extLst>
          </p:cNvPr>
          <p:cNvSpPr txBox="1"/>
          <p:nvPr/>
        </p:nvSpPr>
        <p:spPr>
          <a:xfrm>
            <a:off x="895365" y="3739763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1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5289936-4166-FF80-AFF3-3D1242CE0A5E}"/>
              </a:ext>
            </a:extLst>
          </p:cNvPr>
          <p:cNvCxnSpPr/>
          <p:nvPr/>
        </p:nvCxnSpPr>
        <p:spPr>
          <a:xfrm flipH="1" flipV="1">
            <a:off x="3516426" y="3133239"/>
            <a:ext cx="286647" cy="11565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7AFF6C8-C638-C0CE-A7EC-CF146A6B6E40}"/>
              </a:ext>
            </a:extLst>
          </p:cNvPr>
          <p:cNvCxnSpPr/>
          <p:nvPr/>
        </p:nvCxnSpPr>
        <p:spPr>
          <a:xfrm flipH="1" flipV="1">
            <a:off x="9052770" y="3159981"/>
            <a:ext cx="286647" cy="11565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1427ABB-E5EE-9ED4-4B1A-BF7BDEBBEBE1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5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AACD62-CCD7-A3EE-A7A0-70669A0AB0CE}"/>
              </a:ext>
            </a:extLst>
          </p:cNvPr>
          <p:cNvSpPr txBox="1"/>
          <p:nvPr/>
        </p:nvSpPr>
        <p:spPr>
          <a:xfrm>
            <a:off x="1218481" y="6019541"/>
            <a:ext cx="9713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Comparing inelastic with elastic demand, we see a similar supply shift causes a larger price change when demand is inelastic.</a:t>
            </a:r>
          </a:p>
        </p:txBody>
      </p:sp>
    </p:spTree>
    <p:extLst>
      <p:ext uri="{BB962C8B-B14F-4D97-AF65-F5344CB8AC3E}">
        <p14:creationId xmlns:p14="http://schemas.microsoft.com/office/powerpoint/2010/main" val="120519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Derivatives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Oil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Gas Prices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Derivatives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Peak Oil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Derivatives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financial security whose return is derived from another asset.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Futures contract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type of derivative where a buyer and a seller agree to trade at a predetermined future date at a predetermined future price.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A938E4-7979-2BFC-DB34-2FDA89F4827D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6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215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Peak Oil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Oil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Gas Prices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Derivatives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Peak Oil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Peak Oil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point at which an oil well or oil field reaches its maximum rate of production.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Oil is a non-renewable resource.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78E003-0791-D856-9C31-7CF05644028C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7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9971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400</Words>
  <Application>Microsoft Macintosh PowerPoint</Application>
  <PresentationFormat>Widescreen</PresentationFormat>
  <Paragraphs>102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Gas Prices</vt:lpstr>
      <vt:lpstr>Gas Prices</vt:lpstr>
      <vt:lpstr>Figure 10.3: Elasticity of Demand</vt:lpstr>
      <vt:lpstr>Figure 10.4: Elasticity of Demand and a Change in Supply</vt:lpstr>
      <vt:lpstr>Derivatives</vt:lpstr>
      <vt:lpstr>Peak Oil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Slide</dc:title>
  <dc:creator>Neil S Luft</dc:creator>
  <cp:lastModifiedBy>Neil S Luft</cp:lastModifiedBy>
  <cp:revision>130</cp:revision>
  <dcterms:created xsi:type="dcterms:W3CDTF">2024-05-27T13:09:19Z</dcterms:created>
  <dcterms:modified xsi:type="dcterms:W3CDTF">2024-07-08T21:20:42Z</dcterms:modified>
</cp:coreProperties>
</file>