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82" r:id="rId2"/>
    <p:sldId id="337" r:id="rId3"/>
    <p:sldId id="338" r:id="rId4"/>
    <p:sldId id="365" r:id="rId5"/>
    <p:sldId id="366" r:id="rId6"/>
    <p:sldId id="339" r:id="rId7"/>
    <p:sldId id="34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TEN: Oil" id="{5772EF89-DED9-2847-B9E7-0574D68F14D0}">
          <p14:sldIdLst>
            <p14:sldId id="382"/>
            <p14:sldId id="337"/>
            <p14:sldId id="338"/>
            <p14:sldId id="365"/>
            <p14:sldId id="366"/>
            <p14:sldId id="339"/>
            <p14:sldId id="34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44"/>
    <p:restoredTop sz="94614"/>
  </p:normalViewPr>
  <p:slideViewPr>
    <p:cSldViewPr snapToGrid="0">
      <p:cViewPr varScale="1">
        <p:scale>
          <a:sx n="176" d="100"/>
          <a:sy n="176" d="100"/>
        </p:scale>
        <p:origin x="7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235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TEN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Oil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496371"/>
            <a:ext cx="11074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Gas Prices</a:t>
            </a:r>
          </a:p>
          <a:p>
            <a:endParaRPr lang="en-US" sz="1600" dirty="0"/>
          </a:p>
          <a:p>
            <a:r>
              <a:rPr lang="en-US" sz="1600" dirty="0"/>
              <a:t>Derivatives</a:t>
            </a:r>
          </a:p>
          <a:p>
            <a:endParaRPr lang="en-US" sz="1600" dirty="0"/>
          </a:p>
          <a:p>
            <a:r>
              <a:rPr lang="en-US" sz="1600" dirty="0"/>
              <a:t>Peak Oil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329545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37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Gas Prices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Oil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Gas Prices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Derivatives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Peak Oil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cost of energy impacts all areas of economic life, making it critical to understand how oil prices work.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Five (5) main components to the price of fuel: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Cost of crude oil (mainly responsible for the swinging price)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Cost of refinement plus related profits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Cost of distribution and marketing plus related profits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Cost of storage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Taxes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FDA9A4-1875-17D1-B8C5-711B1AEE9A10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1780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Gas Prices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Oil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Gas Prices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Derivatives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Peak Oil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Supply and demand impacts gas prices.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Price elasticity of demand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variation in demand for a good service as a result of a change in price of that same good or service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25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Price elasticity of supply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measure of the responsiveness of the quantity of a good or service supplied as a result of a change in the price of that same good or service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Supply and demand curves for oil are relatively inelastic.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AC3F4B-3E02-0382-48F2-A3B4FA89E10D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1376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Oil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TEN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A5E4D91-41EC-4A9A-E085-F14233E25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Figure 10.3: Elasticity of Demand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42BE37-7BFA-2C2E-151C-37FC366715C2}"/>
              </a:ext>
            </a:extLst>
          </p:cNvPr>
          <p:cNvSpPr txBox="1"/>
          <p:nvPr/>
        </p:nvSpPr>
        <p:spPr>
          <a:xfrm>
            <a:off x="924812" y="2198603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10719B-B01E-4153-5AC9-E737EF374893}"/>
              </a:ext>
            </a:extLst>
          </p:cNvPr>
          <p:cNvSpPr txBox="1"/>
          <p:nvPr/>
        </p:nvSpPr>
        <p:spPr>
          <a:xfrm>
            <a:off x="5401288" y="4721102"/>
            <a:ext cx="32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D5C955-2711-D53C-70E0-DCB599C4FBF5}"/>
              </a:ext>
            </a:extLst>
          </p:cNvPr>
          <p:cNvSpPr txBox="1"/>
          <p:nvPr/>
        </p:nvSpPr>
        <p:spPr>
          <a:xfrm>
            <a:off x="5632671" y="5559513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Q</a:t>
            </a:r>
            <a:endParaRPr lang="en-US" sz="20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F5CEE0C-5899-CB02-C483-66E29DC80381}"/>
              </a:ext>
            </a:extLst>
          </p:cNvPr>
          <p:cNvCxnSpPr/>
          <p:nvPr/>
        </p:nvCxnSpPr>
        <p:spPr>
          <a:xfrm>
            <a:off x="1343891" y="2274723"/>
            <a:ext cx="0" cy="3203502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813371-CCEB-6859-516D-06625DD27016}"/>
              </a:ext>
            </a:extLst>
          </p:cNvPr>
          <p:cNvCxnSpPr/>
          <p:nvPr/>
        </p:nvCxnSpPr>
        <p:spPr>
          <a:xfrm>
            <a:off x="1323110" y="5471298"/>
            <a:ext cx="4542677" cy="0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7C9026D-EF75-535D-195D-DC0798236D7E}"/>
              </a:ext>
            </a:extLst>
          </p:cNvPr>
          <p:cNvCxnSpPr>
            <a:cxnSpLocks/>
          </p:cNvCxnSpPr>
          <p:nvPr/>
        </p:nvCxnSpPr>
        <p:spPr>
          <a:xfrm>
            <a:off x="1905581" y="2972761"/>
            <a:ext cx="3433060" cy="20142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F638C65-B1F8-7624-C399-8A7BEE55DE12}"/>
              </a:ext>
            </a:extLst>
          </p:cNvPr>
          <p:cNvSpPr txBox="1"/>
          <p:nvPr/>
        </p:nvSpPr>
        <p:spPr>
          <a:xfrm>
            <a:off x="5991196" y="2198603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634FAAC-AFB4-9CCD-7511-68BC4CF37276}"/>
              </a:ext>
            </a:extLst>
          </p:cNvPr>
          <p:cNvSpPr txBox="1"/>
          <p:nvPr/>
        </p:nvSpPr>
        <p:spPr>
          <a:xfrm>
            <a:off x="9698744" y="4750888"/>
            <a:ext cx="32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174FAFD-293B-A6F1-7973-6F8B64609C43}"/>
              </a:ext>
            </a:extLst>
          </p:cNvPr>
          <p:cNvSpPr txBox="1"/>
          <p:nvPr/>
        </p:nvSpPr>
        <p:spPr>
          <a:xfrm>
            <a:off x="10699055" y="5559513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Q</a:t>
            </a:r>
            <a:endParaRPr lang="en-US" sz="200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42A2193-1065-56E8-EDE7-5CA0ACC93748}"/>
              </a:ext>
            </a:extLst>
          </p:cNvPr>
          <p:cNvCxnSpPr/>
          <p:nvPr/>
        </p:nvCxnSpPr>
        <p:spPr>
          <a:xfrm>
            <a:off x="6410275" y="2274723"/>
            <a:ext cx="0" cy="3203502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F970FE1-77B5-5B81-46FF-62B123917D63}"/>
              </a:ext>
            </a:extLst>
          </p:cNvPr>
          <p:cNvCxnSpPr/>
          <p:nvPr/>
        </p:nvCxnSpPr>
        <p:spPr>
          <a:xfrm>
            <a:off x="6389494" y="5471298"/>
            <a:ext cx="4542677" cy="0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F344434-E766-3D2D-1BB8-588EDBE1CE98}"/>
              </a:ext>
            </a:extLst>
          </p:cNvPr>
          <p:cNvCxnSpPr>
            <a:cxnSpLocks/>
          </p:cNvCxnSpPr>
          <p:nvPr/>
        </p:nvCxnSpPr>
        <p:spPr>
          <a:xfrm>
            <a:off x="8541327" y="2676647"/>
            <a:ext cx="1091111" cy="23103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0EF0B5D-7A0A-DC75-135A-ED7FE3896122}"/>
              </a:ext>
            </a:extLst>
          </p:cNvPr>
          <p:cNvSpPr txBox="1"/>
          <p:nvPr/>
        </p:nvSpPr>
        <p:spPr>
          <a:xfrm>
            <a:off x="2222766" y="2202388"/>
            <a:ext cx="2638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Demand for Movie Tickets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7255A51-D015-181F-AE53-0190FF2FD89F}"/>
              </a:ext>
            </a:extLst>
          </p:cNvPr>
          <p:cNvSpPr txBox="1"/>
          <p:nvPr/>
        </p:nvSpPr>
        <p:spPr>
          <a:xfrm>
            <a:off x="7867857" y="2158280"/>
            <a:ext cx="1732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Demand for Fuel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8AE7BB-8B5C-9009-1191-317114153122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937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Oil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8B3E8B-FA36-BB0E-547C-529B77BDCFF2}"/>
              </a:ext>
            </a:extLst>
          </p:cNvPr>
          <p:cNvSpPr txBox="1"/>
          <p:nvPr/>
        </p:nvSpPr>
        <p:spPr>
          <a:xfrm>
            <a:off x="924812" y="2198603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E4045B-8606-0C48-28A6-E23B62F6D37A}"/>
              </a:ext>
            </a:extLst>
          </p:cNvPr>
          <p:cNvSpPr txBox="1"/>
          <p:nvPr/>
        </p:nvSpPr>
        <p:spPr>
          <a:xfrm>
            <a:off x="5401288" y="4721102"/>
            <a:ext cx="32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B20F48-7AB6-14DC-513C-C399FBCFFBF6}"/>
              </a:ext>
            </a:extLst>
          </p:cNvPr>
          <p:cNvSpPr txBox="1"/>
          <p:nvPr/>
        </p:nvSpPr>
        <p:spPr>
          <a:xfrm>
            <a:off x="5632671" y="5559513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Q</a:t>
            </a:r>
            <a:endParaRPr lang="en-US" sz="20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509A47A-F463-96F5-FCEF-A5CAA36F47FB}"/>
              </a:ext>
            </a:extLst>
          </p:cNvPr>
          <p:cNvCxnSpPr/>
          <p:nvPr/>
        </p:nvCxnSpPr>
        <p:spPr>
          <a:xfrm>
            <a:off x="1343891" y="2274723"/>
            <a:ext cx="0" cy="3203502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D77B02F-9C38-4377-5BF9-FB5697C76536}"/>
              </a:ext>
            </a:extLst>
          </p:cNvPr>
          <p:cNvCxnSpPr/>
          <p:nvPr/>
        </p:nvCxnSpPr>
        <p:spPr>
          <a:xfrm>
            <a:off x="1323110" y="5471298"/>
            <a:ext cx="4542677" cy="0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4518BEC-0C65-AA28-23E0-A7D5CDF29D62}"/>
              </a:ext>
            </a:extLst>
          </p:cNvPr>
          <p:cNvCxnSpPr>
            <a:cxnSpLocks/>
          </p:cNvCxnSpPr>
          <p:nvPr/>
        </p:nvCxnSpPr>
        <p:spPr>
          <a:xfrm>
            <a:off x="1905581" y="2972761"/>
            <a:ext cx="3433060" cy="20142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C79C015-EE36-6CF1-06A7-65FA15C89943}"/>
              </a:ext>
            </a:extLst>
          </p:cNvPr>
          <p:cNvSpPr txBox="1"/>
          <p:nvPr/>
        </p:nvSpPr>
        <p:spPr>
          <a:xfrm>
            <a:off x="5991196" y="2198603"/>
            <a:ext cx="293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EE6DBB-7F37-5793-C9E4-2B63B639D6D7}"/>
              </a:ext>
            </a:extLst>
          </p:cNvPr>
          <p:cNvSpPr txBox="1"/>
          <p:nvPr/>
        </p:nvSpPr>
        <p:spPr>
          <a:xfrm>
            <a:off x="9698744" y="4750888"/>
            <a:ext cx="32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F6C5DE-01F4-8291-B36D-DA5150A63E2B}"/>
              </a:ext>
            </a:extLst>
          </p:cNvPr>
          <p:cNvSpPr txBox="1"/>
          <p:nvPr/>
        </p:nvSpPr>
        <p:spPr>
          <a:xfrm>
            <a:off x="10699055" y="5559513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Q</a:t>
            </a:r>
            <a:endParaRPr lang="en-US" sz="20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C4B9F2C-DAE8-C210-6534-36A8EBA858C7}"/>
              </a:ext>
            </a:extLst>
          </p:cNvPr>
          <p:cNvCxnSpPr/>
          <p:nvPr/>
        </p:nvCxnSpPr>
        <p:spPr>
          <a:xfrm>
            <a:off x="6410275" y="2274723"/>
            <a:ext cx="0" cy="3203502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DB37C8D-D215-CA60-F6AB-EE85B81F8996}"/>
              </a:ext>
            </a:extLst>
          </p:cNvPr>
          <p:cNvCxnSpPr/>
          <p:nvPr/>
        </p:nvCxnSpPr>
        <p:spPr>
          <a:xfrm>
            <a:off x="6389494" y="5471298"/>
            <a:ext cx="4542677" cy="0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E92B522-D4A7-8337-EE0D-93CA8DBFEAA3}"/>
              </a:ext>
            </a:extLst>
          </p:cNvPr>
          <p:cNvCxnSpPr>
            <a:cxnSpLocks/>
          </p:cNvCxnSpPr>
          <p:nvPr/>
        </p:nvCxnSpPr>
        <p:spPr>
          <a:xfrm>
            <a:off x="8541327" y="2676647"/>
            <a:ext cx="1091111" cy="23103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2C41815-E8CE-3A64-3B98-27628E111537}"/>
              </a:ext>
            </a:extLst>
          </p:cNvPr>
          <p:cNvSpPr txBox="1"/>
          <p:nvPr/>
        </p:nvSpPr>
        <p:spPr>
          <a:xfrm>
            <a:off x="2222766" y="2202388"/>
            <a:ext cx="2638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Demand for Movie Tickets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25CCC3-7AAD-9F50-3094-4CD6EEBEAA06}"/>
              </a:ext>
            </a:extLst>
          </p:cNvPr>
          <p:cNvSpPr txBox="1"/>
          <p:nvPr/>
        </p:nvSpPr>
        <p:spPr>
          <a:xfrm>
            <a:off x="7867857" y="2158280"/>
            <a:ext cx="1732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Demand for Fuel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B57C3479-AB50-A655-CDB0-7912EE553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Figure 10.4: Elasticity of Demand and a Change in Supply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CEBAF43-FE16-4796-D56B-9C687AFF7A51}"/>
              </a:ext>
            </a:extLst>
          </p:cNvPr>
          <p:cNvCxnSpPr>
            <a:cxnSpLocks/>
          </p:cNvCxnSpPr>
          <p:nvPr/>
        </p:nvCxnSpPr>
        <p:spPr>
          <a:xfrm flipH="1">
            <a:off x="2701636" y="2779208"/>
            <a:ext cx="840498" cy="22078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13C456A-ECD6-94C4-5C17-E36DC910E292}"/>
              </a:ext>
            </a:extLst>
          </p:cNvPr>
          <p:cNvCxnSpPr>
            <a:cxnSpLocks/>
          </p:cNvCxnSpPr>
          <p:nvPr/>
        </p:nvCxnSpPr>
        <p:spPr>
          <a:xfrm flipH="1">
            <a:off x="3270237" y="2823315"/>
            <a:ext cx="840498" cy="22078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B6E497B-7803-B429-26F3-C0AC78EE36AD}"/>
              </a:ext>
            </a:extLst>
          </p:cNvPr>
          <p:cNvCxnSpPr>
            <a:cxnSpLocks/>
          </p:cNvCxnSpPr>
          <p:nvPr/>
        </p:nvCxnSpPr>
        <p:spPr>
          <a:xfrm flipH="1">
            <a:off x="8298682" y="2779208"/>
            <a:ext cx="840498" cy="22078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9489A2D-5200-1910-1FF4-8603EA4A827D}"/>
              </a:ext>
            </a:extLst>
          </p:cNvPr>
          <p:cNvCxnSpPr>
            <a:cxnSpLocks/>
          </p:cNvCxnSpPr>
          <p:nvPr/>
        </p:nvCxnSpPr>
        <p:spPr>
          <a:xfrm flipH="1">
            <a:off x="8756451" y="2823315"/>
            <a:ext cx="840498" cy="22078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E32138D-3ED9-B71B-816A-4A7CBA2F05FD}"/>
              </a:ext>
            </a:extLst>
          </p:cNvPr>
          <p:cNvCxnSpPr>
            <a:cxnSpLocks/>
          </p:cNvCxnSpPr>
          <p:nvPr/>
        </p:nvCxnSpPr>
        <p:spPr>
          <a:xfrm>
            <a:off x="1343891" y="3719944"/>
            <a:ext cx="5066384" cy="0"/>
          </a:xfrm>
          <a:prstGeom prst="line">
            <a:avLst/>
          </a:prstGeom>
          <a:ln w="12700">
            <a:solidFill>
              <a:srgbClr val="105376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8CA9351-B9AD-9E8B-1FBC-C5554282F6BD}"/>
              </a:ext>
            </a:extLst>
          </p:cNvPr>
          <p:cNvCxnSpPr>
            <a:cxnSpLocks/>
          </p:cNvCxnSpPr>
          <p:nvPr/>
        </p:nvCxnSpPr>
        <p:spPr>
          <a:xfrm>
            <a:off x="1343891" y="3422072"/>
            <a:ext cx="7578436" cy="0"/>
          </a:xfrm>
          <a:prstGeom prst="line">
            <a:avLst/>
          </a:prstGeom>
          <a:ln w="12700">
            <a:solidFill>
              <a:srgbClr val="105376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F341096-FC09-8C42-1CCC-1FDDF46A17D1}"/>
              </a:ext>
            </a:extLst>
          </p:cNvPr>
          <p:cNvCxnSpPr>
            <a:cxnSpLocks/>
          </p:cNvCxnSpPr>
          <p:nvPr/>
        </p:nvCxnSpPr>
        <p:spPr>
          <a:xfrm>
            <a:off x="1343891" y="3990108"/>
            <a:ext cx="7795289" cy="0"/>
          </a:xfrm>
          <a:prstGeom prst="line">
            <a:avLst/>
          </a:prstGeom>
          <a:ln w="12700">
            <a:solidFill>
              <a:srgbClr val="105376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AEE048B-DB1A-E136-7F89-BC30BE3A4C10}"/>
              </a:ext>
            </a:extLst>
          </p:cNvPr>
          <p:cNvSpPr txBox="1"/>
          <p:nvPr/>
        </p:nvSpPr>
        <p:spPr>
          <a:xfrm>
            <a:off x="3516426" y="2580607"/>
            <a:ext cx="369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22BBF59-298F-C6C6-CC65-05F8AC1F05E8}"/>
              </a:ext>
            </a:extLst>
          </p:cNvPr>
          <p:cNvSpPr txBox="1"/>
          <p:nvPr/>
        </p:nvSpPr>
        <p:spPr>
          <a:xfrm>
            <a:off x="4089883" y="260342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9E78716-A92B-B436-830D-2FCB28A5D819}"/>
              </a:ext>
            </a:extLst>
          </p:cNvPr>
          <p:cNvSpPr txBox="1"/>
          <p:nvPr/>
        </p:nvSpPr>
        <p:spPr>
          <a:xfrm>
            <a:off x="9076586" y="2463110"/>
            <a:ext cx="369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0BE4C3D-5ADC-3021-D249-2C3F95988FA2}"/>
              </a:ext>
            </a:extLst>
          </p:cNvPr>
          <p:cNvSpPr txBox="1"/>
          <p:nvPr/>
        </p:nvSpPr>
        <p:spPr>
          <a:xfrm>
            <a:off x="9548072" y="2533147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baseline="-25000" dirty="0"/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1C607FB-ECB5-856B-BCE6-DA4C43FF2919}"/>
              </a:ext>
            </a:extLst>
          </p:cNvPr>
          <p:cNvSpPr txBox="1"/>
          <p:nvPr/>
        </p:nvSpPr>
        <p:spPr>
          <a:xfrm>
            <a:off x="895366" y="3133239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</a:t>
            </a:r>
            <a:r>
              <a:rPr lang="en-US" baseline="-25000" dirty="0"/>
              <a:t>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44305B9-C5ED-B341-7775-5F8D4605E277}"/>
              </a:ext>
            </a:extLst>
          </p:cNvPr>
          <p:cNvSpPr txBox="1"/>
          <p:nvPr/>
        </p:nvSpPr>
        <p:spPr>
          <a:xfrm>
            <a:off x="895365" y="344176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</a:t>
            </a:r>
            <a:r>
              <a:rPr lang="en-US" baseline="-25000" dirty="0"/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55F70CA-6AA0-2018-BD46-258DD51D4FA0}"/>
              </a:ext>
            </a:extLst>
          </p:cNvPr>
          <p:cNvSpPr txBox="1"/>
          <p:nvPr/>
        </p:nvSpPr>
        <p:spPr>
          <a:xfrm>
            <a:off x="895365" y="3739763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</a:t>
            </a:r>
            <a:r>
              <a:rPr lang="en-US" baseline="-25000" dirty="0"/>
              <a:t>1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5289936-4166-FF80-AFF3-3D1242CE0A5E}"/>
              </a:ext>
            </a:extLst>
          </p:cNvPr>
          <p:cNvCxnSpPr/>
          <p:nvPr/>
        </p:nvCxnSpPr>
        <p:spPr>
          <a:xfrm flipH="1" flipV="1">
            <a:off x="3516426" y="3133239"/>
            <a:ext cx="286647" cy="11565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7AFF6C8-C638-C0CE-A7EC-CF146A6B6E40}"/>
              </a:ext>
            </a:extLst>
          </p:cNvPr>
          <p:cNvCxnSpPr/>
          <p:nvPr/>
        </p:nvCxnSpPr>
        <p:spPr>
          <a:xfrm flipH="1" flipV="1">
            <a:off x="9052770" y="3159981"/>
            <a:ext cx="286647" cy="11565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1427ABB-E5EE-9ED4-4B1A-BF7BDEBBEBE1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AACD62-CCD7-A3EE-A7A0-70669A0AB0CE}"/>
              </a:ext>
            </a:extLst>
          </p:cNvPr>
          <p:cNvSpPr txBox="1"/>
          <p:nvPr/>
        </p:nvSpPr>
        <p:spPr>
          <a:xfrm>
            <a:off x="1218481" y="6019541"/>
            <a:ext cx="9713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Comparing inelastic with elastic demand, we see a similar supply shift causes a larger price change when demand is inelastic.</a:t>
            </a:r>
          </a:p>
        </p:txBody>
      </p:sp>
    </p:spTree>
    <p:extLst>
      <p:ext uri="{BB962C8B-B14F-4D97-AF65-F5344CB8AC3E}">
        <p14:creationId xmlns:p14="http://schemas.microsoft.com/office/powerpoint/2010/main" val="120519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Derivatives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Oil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Gas Prices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Derivatives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Peak Oil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Derivatives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financial security whose return is derived from another asset.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Futures contract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type of derivative where a buyer and a seller agree to trade at a predetermined future date at a predetermined future price.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A938E4-7979-2BFC-DB34-2FDA89F4827D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215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Peak Oil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Oil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Gas Prices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Derivatives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Peak Oil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Peak Oil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point at which an oil well or oil field reaches its maximum rate of production.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255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Oil is a non-renewable resource.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TEN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78E003-0791-D856-9C31-7CF05644028C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9971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400</Words>
  <Application>Microsoft Macintosh PowerPoint</Application>
  <PresentationFormat>Widescreen</PresentationFormat>
  <Paragraphs>102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Gas Prices</vt:lpstr>
      <vt:lpstr>Gas Prices</vt:lpstr>
      <vt:lpstr>Figure 10.3: Elasticity of Demand</vt:lpstr>
      <vt:lpstr>Figure 10.4: Elasticity of Demand and a Change in Supply</vt:lpstr>
      <vt:lpstr>Derivatives</vt:lpstr>
      <vt:lpstr>Peak Oil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130</cp:revision>
  <dcterms:created xsi:type="dcterms:W3CDTF">2024-05-27T13:09:19Z</dcterms:created>
  <dcterms:modified xsi:type="dcterms:W3CDTF">2024-07-08T21:20:42Z</dcterms:modified>
</cp:coreProperties>
</file>