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83" r:id="rId2"/>
    <p:sldId id="341" r:id="rId3"/>
    <p:sldId id="342" r:id="rId4"/>
    <p:sldId id="343" r:id="rId5"/>
    <p:sldId id="344" r:id="rId6"/>
    <p:sldId id="367" r:id="rId7"/>
    <p:sldId id="3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PTER ELEVEN: Gold" id="{1316B12E-3336-B943-8DCC-C45F23C18D3D}">
          <p14:sldIdLst>
            <p14:sldId id="383"/>
            <p14:sldId id="341"/>
            <p14:sldId id="342"/>
            <p14:sldId id="343"/>
            <p14:sldId id="344"/>
            <p14:sldId id="367"/>
            <p14:sldId id="3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85"/>
    <p:restoredTop sz="94635"/>
  </p:normalViewPr>
  <p:slideViewPr>
    <p:cSldViewPr snapToGrid="0">
      <p:cViewPr varScale="1">
        <p:scale>
          <a:sx n="181" d="100"/>
          <a:sy n="181" d="100"/>
        </p:scale>
        <p:origin x="2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A926-48E1-D343-9CA6-08FBCDDF002D}" type="datetimeFigureOut">
              <a:rPr lang="en-US" smtClean="0"/>
              <a:t>6/10/24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B1B3A-5873-1C49-BEF4-D12FC1A3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0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99117-D345-546F-A9B6-17F82EA08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A219A7-8266-640E-2140-568F82CCF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83EA3-0824-A11B-0065-991431C8D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A8CC7-724E-2FCC-57E9-7525C469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F3A0-ACB7-D9DE-2DA5-3F632043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08B93-62C8-A383-69D2-2F8DCA89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E5060-29D8-1D9F-73A0-1FA084402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DB412-927C-674E-7FF7-668CC651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A4A9-CB73-8C19-F38F-CB658E2A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A9707-AB7A-B9DF-CAC1-475385C1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9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7498B-818E-34A5-4092-491A24A51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553CB-11FD-0BCB-9470-FD8B4500A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94046-3505-43D3-2462-DAC2F1FC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87D1D-AAE2-AA13-0C78-DEBD230F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91D48-8E89-BF32-7840-7897645C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8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34924-4E0D-85F2-0913-E01ED87F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2A231-6E76-4D1E-5317-86A82096B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7BE9D-DF84-AE39-73C3-5B86558F6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538DA-C059-7328-13BA-8CF45445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6775-FDCF-669F-BC3C-4759B066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6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FE57-6E8B-9A4C-905C-1B825475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52913-E711-8CFB-55CB-5FA8C4F1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90F7D-6578-C115-E447-9EB9044C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79B-7D8F-8D9E-7F2D-D40E8A4E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53C9-4779-3A71-9A0F-4C48A629F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9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D14EB-75DC-F13C-B29B-866ADEDB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03CA7-0843-D142-C67D-0C747236B3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384E2-B02E-5170-617B-0A0BE4A4F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116E3-FC63-F6C2-3538-36A5E29F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6/10/24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A6C1D-CF67-A7E4-A9EB-A27702B2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FB5E7-A078-C4B5-297E-A33A3629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4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B9647-1A7C-2038-9280-68D2003F2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AB02E-2C1C-21AA-EFC2-D6679A476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84864-A305-609A-2B0D-2E187B61C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232A2-9234-141E-0142-46FE005E0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E2680-F401-AAD8-DF69-2756E44ED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28BDE4-E37E-5F3A-A285-B323656E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6/10/24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7A07AD-F2B9-1AF9-31AF-0FE35570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03191-CE1B-5EB7-61D3-3E358A3D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5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ECDF4-EA60-D8BB-41FB-B21BB936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91BF3-A0CD-B80C-CB73-9AD139A0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6/10/24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D3B95-A90D-C31A-0F30-B41F8B83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87D26-DC22-BE95-D21C-156A50D9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14ACB-F75D-826B-8E13-1CECA4E8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6/10/24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4A459-AEB0-2372-4F31-B10CB9CB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0E8AA-1761-6B24-4C1F-8CE7468BA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5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FC5F8-FE91-FAAC-FD10-0CE2C4A4C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131E3-C922-18BE-9747-3C16EA5BA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C3F52-0274-2638-210B-E9EBEC0DC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213E2-DBF2-EA6F-70CF-CC940570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6/10/24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4BF4D-19FE-D5E1-F43A-FA68DF90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4B12F-A422-5911-B154-4108B0FF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0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9E7D3-D5B0-BFDA-E8C0-A2E7DC94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7A1CC5-FA7E-D3AA-0EFA-C3970A3D9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D5968-EA79-D084-417F-3C286E381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6C854-2E3E-7FF9-89BA-3D84FC03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6/10/24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529DA-BAAA-270F-9DB5-318DBECB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85961-18BD-C1FA-CB22-F174520B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9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FDC0B-61FA-1194-1AEF-49851A08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7D616-9110-F1E3-6BD9-774ABDC60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605DB-227D-8447-ECA7-E3FBA30C8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4DC7-E3CF-C546-940F-7B5D7698D088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5FCB2-9E43-8CDA-D9C3-8BD1117C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FFF6E-91D8-0672-A572-6AF0B41A6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9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oom with a window and blinds&#10;&#10;Description automatically generated">
            <a:extLst>
              <a:ext uri="{FF2B5EF4-FFF2-40B4-BE49-F238E27FC236}">
                <a16:creationId xmlns:a16="http://schemas.microsoft.com/office/drawing/2014/main" id="{7542A9FC-4419-FB8B-26CC-CE381DD08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2CD7CF-469C-5AF6-C5C2-706D2B7D6EBF}"/>
              </a:ext>
            </a:extLst>
          </p:cNvPr>
          <p:cNvSpPr txBox="1"/>
          <p:nvPr/>
        </p:nvSpPr>
        <p:spPr>
          <a:xfrm>
            <a:off x="7018317" y="1183574"/>
            <a:ext cx="2770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05376"/>
                </a:solidFill>
              </a:rPr>
              <a:t>CHAPTER ELEVEN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7EC57-C6AE-1B06-992F-897BD3E0609F}"/>
              </a:ext>
            </a:extLst>
          </p:cNvPr>
          <p:cNvSpPr txBox="1"/>
          <p:nvPr/>
        </p:nvSpPr>
        <p:spPr>
          <a:xfrm>
            <a:off x="7018317" y="1769423"/>
            <a:ext cx="6319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Gold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29C2C-2108-4AA4-8067-D52C6CC7F9E7}"/>
              </a:ext>
            </a:extLst>
          </p:cNvPr>
          <p:cNvSpPr txBox="1"/>
          <p:nvPr/>
        </p:nvSpPr>
        <p:spPr>
          <a:xfrm>
            <a:off x="7069776" y="2496371"/>
            <a:ext cx="198984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Commodity Money</a:t>
            </a:r>
          </a:p>
          <a:p>
            <a:endParaRPr lang="en-US" sz="1600" dirty="0"/>
          </a:p>
          <a:p>
            <a:r>
              <a:rPr lang="en-US" sz="1600" dirty="0"/>
              <a:t>Value and Confidence</a:t>
            </a:r>
          </a:p>
          <a:p>
            <a:endParaRPr lang="en-US" sz="1600" dirty="0"/>
          </a:p>
          <a:p>
            <a:r>
              <a:rPr lang="en-US" sz="1600" dirty="0"/>
              <a:t>Fiat Currency</a:t>
            </a:r>
          </a:p>
          <a:p>
            <a:endParaRPr lang="en-US" sz="1600" dirty="0"/>
          </a:p>
          <a:p>
            <a:r>
              <a:rPr lang="en-US" sz="1600" dirty="0"/>
              <a:t>Speculative Attack</a:t>
            </a:r>
          </a:p>
          <a:p>
            <a:endParaRPr lang="en-US" sz="1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47634D2-8F7D-00B7-8A24-16BCABBE3C7F}"/>
              </a:ext>
            </a:extLst>
          </p:cNvPr>
          <p:cNvCxnSpPr/>
          <p:nvPr/>
        </p:nvCxnSpPr>
        <p:spPr>
          <a:xfrm>
            <a:off x="7131132" y="2329545"/>
            <a:ext cx="42454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7491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Commodity Money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Gold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Commodity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Value and Confidence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Fiat Currency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Speculative Attack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Commodity Money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that has intrinsic value, such as gold.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Society deems commodity money valuable - creates a perception of stability.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Society must separate feelings from facts about gold.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Gold is often thought of as a safe haven during times of economic uncertainty.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ELEVEN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66E039-31DD-38CE-125A-B5487FCE39A9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154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Value and Confidence of Gold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Gold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Commodity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Value and Confidence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Fiat Currency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Speculative Attack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Gold trades primarily on fear rather than any economic fundamentals.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31850" marR="825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economic troubles arise and confidence is eroded, gold becomes a safe haven for those who believe that it is stable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25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Gold is not a true investment because there is no income return from gold</a:t>
            </a:r>
            <a:r>
              <a:rPr lang="en-US" sz="2400" dirty="0">
                <a:effectLst/>
              </a:rPr>
              <a:t> 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ELEVEN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0DE274-FA7E-660A-2450-6762A7CC3B75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3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9059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Fiat Currency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Gold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Commodity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Value and Confidence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Fiat Currency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Speculative Attack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Fiat currency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without intrinsic value, namely paper money.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gold standard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Return to the practice of fixing prices of domestic currencies in terms of a specified amount of gold.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ELEVEN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1F9BA4-1AA4-0E7C-1240-F000E9DA8693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4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81011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Speculative Attack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Gold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Commodity Money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Value and Confidence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Fiat Currency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Speculative Attack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Speculative attack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W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hen speculators attack the currency of a country trying to maintain a fixed exchange rate.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the country does not hold enough foreign currency reserves, they may fail to preserve the fixed exchange rate.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ELEVEN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292A41-90AA-2412-7653-381734DFF5A3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5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0364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Gold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ELEVEN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065128F-2B6C-837F-9974-E1A36E764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Figure 11.2: Fixing the Exchange Rate after Suspected Devaluation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ADD93C-2129-8773-F237-057705E5E78E}"/>
              </a:ext>
            </a:extLst>
          </p:cNvPr>
          <p:cNvSpPr txBox="1"/>
          <p:nvPr/>
        </p:nvSpPr>
        <p:spPr>
          <a:xfrm>
            <a:off x="1586401" y="2232278"/>
            <a:ext cx="1751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EXCHANGE RATE 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8B6FD9-C6B1-E744-D68E-B2959E2638BD}"/>
              </a:ext>
            </a:extLst>
          </p:cNvPr>
          <p:cNvSpPr txBox="1"/>
          <p:nvPr/>
        </p:nvSpPr>
        <p:spPr>
          <a:xfrm>
            <a:off x="7188159" y="4440410"/>
            <a:ext cx="17966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Foreign Expected</a:t>
            </a:r>
          </a:p>
          <a:p>
            <a:pPr algn="ctr"/>
            <a:r>
              <a:rPr lang="en-US" dirty="0"/>
              <a:t>Return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51ED6D-F493-D81A-2EE7-D672A13F7BC8}"/>
              </a:ext>
            </a:extLst>
          </p:cNvPr>
          <p:cNvSpPr txBox="1"/>
          <p:nvPr/>
        </p:nvSpPr>
        <p:spPr>
          <a:xfrm>
            <a:off x="2905206" y="4058314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CE4F15-3358-E69E-40B4-FB15EBCBC031}"/>
              </a:ext>
            </a:extLst>
          </p:cNvPr>
          <p:cNvSpPr txBox="1"/>
          <p:nvPr/>
        </p:nvSpPr>
        <p:spPr>
          <a:xfrm>
            <a:off x="7188159" y="5593188"/>
            <a:ext cx="889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RATE OF</a:t>
            </a:r>
          </a:p>
          <a:p>
            <a:pPr algn="r"/>
            <a:r>
              <a:rPr lang="en-US" sz="1600" b="1" dirty="0">
                <a:solidFill>
                  <a:srgbClr val="105376"/>
                </a:solidFill>
              </a:rPr>
              <a:t>RETURN</a:t>
            </a:r>
            <a:endParaRPr lang="en-US" sz="20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29CDBC6-2027-74DF-A12A-3CE189EF3E5D}"/>
              </a:ext>
            </a:extLst>
          </p:cNvPr>
          <p:cNvCxnSpPr/>
          <p:nvPr/>
        </p:nvCxnSpPr>
        <p:spPr>
          <a:xfrm>
            <a:off x="3463636" y="2308398"/>
            <a:ext cx="0" cy="3203502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54B794F-4D7C-F106-66E8-BA4820C8B7A6}"/>
              </a:ext>
            </a:extLst>
          </p:cNvPr>
          <p:cNvCxnSpPr/>
          <p:nvPr/>
        </p:nvCxnSpPr>
        <p:spPr>
          <a:xfrm>
            <a:off x="3442855" y="5504973"/>
            <a:ext cx="4542677" cy="0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61376B7-A114-2FAE-6345-F04A4953D5C4}"/>
              </a:ext>
            </a:extLst>
          </p:cNvPr>
          <p:cNvCxnSpPr>
            <a:cxnSpLocks/>
          </p:cNvCxnSpPr>
          <p:nvPr/>
        </p:nvCxnSpPr>
        <p:spPr>
          <a:xfrm>
            <a:off x="5449970" y="2444459"/>
            <a:ext cx="0" cy="30446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AB6E485-6B09-A18F-562B-AAD2710EE2AB}"/>
              </a:ext>
            </a:extLst>
          </p:cNvPr>
          <p:cNvCxnSpPr>
            <a:cxnSpLocks/>
          </p:cNvCxnSpPr>
          <p:nvPr/>
        </p:nvCxnSpPr>
        <p:spPr>
          <a:xfrm>
            <a:off x="4059869" y="2485103"/>
            <a:ext cx="3398517" cy="253558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9A35FDC-4C11-B805-01A3-383DC99E687D}"/>
              </a:ext>
            </a:extLst>
          </p:cNvPr>
          <p:cNvCxnSpPr>
            <a:cxnSpLocks/>
          </p:cNvCxnSpPr>
          <p:nvPr/>
        </p:nvCxnSpPr>
        <p:spPr>
          <a:xfrm flipH="1">
            <a:off x="3463636" y="4270367"/>
            <a:ext cx="300726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89D0CD6-6349-1DD9-1706-319574FA682F}"/>
              </a:ext>
            </a:extLst>
          </p:cNvPr>
          <p:cNvSpPr txBox="1"/>
          <p:nvPr/>
        </p:nvSpPr>
        <p:spPr>
          <a:xfrm>
            <a:off x="5167470" y="5593188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US, 1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060894F-17CA-7D56-9670-156E62EAD323}"/>
              </a:ext>
            </a:extLst>
          </p:cNvPr>
          <p:cNvCxnSpPr>
            <a:cxnSpLocks/>
          </p:cNvCxnSpPr>
          <p:nvPr/>
        </p:nvCxnSpPr>
        <p:spPr>
          <a:xfrm flipH="1">
            <a:off x="3463636" y="3522222"/>
            <a:ext cx="1986334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57D9913-06C0-2410-40EB-2A4DB343B592}"/>
              </a:ext>
            </a:extLst>
          </p:cNvPr>
          <p:cNvSpPr txBox="1"/>
          <p:nvPr/>
        </p:nvSpPr>
        <p:spPr>
          <a:xfrm>
            <a:off x="2905206" y="3322615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2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E59CBE9-01CA-3FF8-8677-68C5646A824B}"/>
              </a:ext>
            </a:extLst>
          </p:cNvPr>
          <p:cNvCxnSpPr>
            <a:cxnSpLocks/>
          </p:cNvCxnSpPr>
          <p:nvPr/>
        </p:nvCxnSpPr>
        <p:spPr>
          <a:xfrm flipV="1">
            <a:off x="6717088" y="4776129"/>
            <a:ext cx="214745" cy="26699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5B14E4E-F60A-45B1-9357-95BDA8291B7B}"/>
              </a:ext>
            </a:extLst>
          </p:cNvPr>
          <p:cNvCxnSpPr>
            <a:cxnSpLocks/>
          </p:cNvCxnSpPr>
          <p:nvPr/>
        </p:nvCxnSpPr>
        <p:spPr>
          <a:xfrm>
            <a:off x="3810491" y="3039282"/>
            <a:ext cx="2992113" cy="22323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F2BA8467-EF9C-7455-6659-22BA56044653}"/>
              </a:ext>
            </a:extLst>
          </p:cNvPr>
          <p:cNvSpPr txBox="1"/>
          <p:nvPr/>
        </p:nvSpPr>
        <p:spPr>
          <a:xfrm>
            <a:off x="5483423" y="2065214"/>
            <a:ext cx="1974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Domestic Expected</a:t>
            </a:r>
          </a:p>
          <a:p>
            <a:pPr algn="ctr"/>
            <a:r>
              <a:rPr lang="en-US" dirty="0"/>
              <a:t>Return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CE5280D-855E-39A1-CD00-6F413F817F04}"/>
              </a:ext>
            </a:extLst>
          </p:cNvPr>
          <p:cNvCxnSpPr>
            <a:cxnSpLocks/>
          </p:cNvCxnSpPr>
          <p:nvPr/>
        </p:nvCxnSpPr>
        <p:spPr>
          <a:xfrm>
            <a:off x="6426715" y="2798618"/>
            <a:ext cx="0" cy="27112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988A02E-A595-18E2-42BC-EA89413B3AC5}"/>
              </a:ext>
            </a:extLst>
          </p:cNvPr>
          <p:cNvCxnSpPr>
            <a:cxnSpLocks/>
          </p:cNvCxnSpPr>
          <p:nvPr/>
        </p:nvCxnSpPr>
        <p:spPr>
          <a:xfrm>
            <a:off x="5759127" y="5214691"/>
            <a:ext cx="370671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B4ED72E-A341-5951-39C7-7E8F23FABC35}"/>
              </a:ext>
            </a:extLst>
          </p:cNvPr>
          <p:cNvSpPr txBox="1"/>
          <p:nvPr/>
        </p:nvSpPr>
        <p:spPr>
          <a:xfrm>
            <a:off x="6154952" y="5574867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US,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8F41AD-DEFD-3F05-AADF-C3F2587859BD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6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2674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Gold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ELEVEN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FEB1ECB-26ED-20FE-7526-63B0C5CFA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Figure 11.3: Speculative Attack on a Fixed Exchange Rate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5FEBD2-5868-74E5-4290-927C1292C1D6}"/>
              </a:ext>
            </a:extLst>
          </p:cNvPr>
          <p:cNvSpPr txBox="1"/>
          <p:nvPr/>
        </p:nvSpPr>
        <p:spPr>
          <a:xfrm>
            <a:off x="1122274" y="2205530"/>
            <a:ext cx="1751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EXCHANGE RATE 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F7B61F-B616-9669-7B6B-A506B93524D0}"/>
              </a:ext>
            </a:extLst>
          </p:cNvPr>
          <p:cNvSpPr txBox="1"/>
          <p:nvPr/>
        </p:nvSpPr>
        <p:spPr>
          <a:xfrm>
            <a:off x="8706795" y="4452383"/>
            <a:ext cx="17966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Foreign Expected</a:t>
            </a:r>
          </a:p>
          <a:p>
            <a:pPr algn="ctr"/>
            <a:r>
              <a:rPr lang="en-US" dirty="0"/>
              <a:t>Return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B7F697-79E1-FBA4-E806-664223573197}"/>
              </a:ext>
            </a:extLst>
          </p:cNvPr>
          <p:cNvSpPr txBox="1"/>
          <p:nvPr/>
        </p:nvSpPr>
        <p:spPr>
          <a:xfrm>
            <a:off x="2441079" y="403156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791E6A-2635-7EEF-8D47-FC0637676FE9}"/>
              </a:ext>
            </a:extLst>
          </p:cNvPr>
          <p:cNvSpPr txBox="1"/>
          <p:nvPr/>
        </p:nvSpPr>
        <p:spPr>
          <a:xfrm>
            <a:off x="8801268" y="5539165"/>
            <a:ext cx="889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RATE OF</a:t>
            </a:r>
          </a:p>
          <a:p>
            <a:pPr algn="r"/>
            <a:r>
              <a:rPr lang="en-US" sz="1600" b="1" dirty="0">
                <a:solidFill>
                  <a:srgbClr val="105376"/>
                </a:solidFill>
              </a:rPr>
              <a:t>RETURN</a:t>
            </a:r>
            <a:endParaRPr lang="en-US" sz="20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5DF02A8-D572-D6B0-F75B-08DDD3A7D845}"/>
              </a:ext>
            </a:extLst>
          </p:cNvPr>
          <p:cNvCxnSpPr/>
          <p:nvPr/>
        </p:nvCxnSpPr>
        <p:spPr>
          <a:xfrm>
            <a:off x="2999509" y="2281650"/>
            <a:ext cx="0" cy="3203502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8229530-AF3F-72E4-2690-BE24225ABD75}"/>
              </a:ext>
            </a:extLst>
          </p:cNvPr>
          <p:cNvCxnSpPr>
            <a:cxnSpLocks/>
          </p:cNvCxnSpPr>
          <p:nvPr/>
        </p:nvCxnSpPr>
        <p:spPr>
          <a:xfrm>
            <a:off x="2978728" y="5478225"/>
            <a:ext cx="6712527" cy="0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C824693-2298-4FD1-8041-D2054A029518}"/>
              </a:ext>
            </a:extLst>
          </p:cNvPr>
          <p:cNvCxnSpPr>
            <a:cxnSpLocks/>
          </p:cNvCxnSpPr>
          <p:nvPr/>
        </p:nvCxnSpPr>
        <p:spPr>
          <a:xfrm>
            <a:off x="4985843" y="2417711"/>
            <a:ext cx="0" cy="30446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884C1BE-49C7-B596-EF73-3AEE97BFD02B}"/>
              </a:ext>
            </a:extLst>
          </p:cNvPr>
          <p:cNvCxnSpPr>
            <a:cxnSpLocks/>
          </p:cNvCxnSpPr>
          <p:nvPr/>
        </p:nvCxnSpPr>
        <p:spPr>
          <a:xfrm>
            <a:off x="3595742" y="2458355"/>
            <a:ext cx="3679828" cy="274546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A9CC9D4-2B47-97BE-F7E3-DC90AF421180}"/>
              </a:ext>
            </a:extLst>
          </p:cNvPr>
          <p:cNvCxnSpPr>
            <a:cxnSpLocks/>
          </p:cNvCxnSpPr>
          <p:nvPr/>
        </p:nvCxnSpPr>
        <p:spPr>
          <a:xfrm flipH="1">
            <a:off x="2999509" y="4243619"/>
            <a:ext cx="4875006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8473811-A890-3C59-D433-055A9BC263DB}"/>
              </a:ext>
            </a:extLst>
          </p:cNvPr>
          <p:cNvSpPr txBox="1"/>
          <p:nvPr/>
        </p:nvSpPr>
        <p:spPr>
          <a:xfrm>
            <a:off x="4703343" y="5566440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US, 1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94F404E-F517-15ED-AD3D-1F2EA44C2DA9}"/>
              </a:ext>
            </a:extLst>
          </p:cNvPr>
          <p:cNvCxnSpPr>
            <a:cxnSpLocks/>
          </p:cNvCxnSpPr>
          <p:nvPr/>
        </p:nvCxnSpPr>
        <p:spPr>
          <a:xfrm flipV="1">
            <a:off x="6173536" y="4674430"/>
            <a:ext cx="214745" cy="26699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E1C868A-6E4D-4084-B281-B65CAF139D3C}"/>
              </a:ext>
            </a:extLst>
          </p:cNvPr>
          <p:cNvCxnSpPr>
            <a:cxnSpLocks/>
          </p:cNvCxnSpPr>
          <p:nvPr/>
        </p:nvCxnSpPr>
        <p:spPr>
          <a:xfrm>
            <a:off x="3346364" y="3012534"/>
            <a:ext cx="2992113" cy="22323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328B40B-E031-9B0A-F98C-4D54F1226A77}"/>
              </a:ext>
            </a:extLst>
          </p:cNvPr>
          <p:cNvSpPr txBox="1"/>
          <p:nvPr/>
        </p:nvSpPr>
        <p:spPr>
          <a:xfrm>
            <a:off x="5135802" y="2175751"/>
            <a:ext cx="266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Domestic Expected Return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CCC5673-7A85-D2C6-C227-1007BB83ED10}"/>
              </a:ext>
            </a:extLst>
          </p:cNvPr>
          <p:cNvCxnSpPr>
            <a:cxnSpLocks/>
          </p:cNvCxnSpPr>
          <p:nvPr/>
        </p:nvCxnSpPr>
        <p:spPr>
          <a:xfrm>
            <a:off x="5962588" y="2771870"/>
            <a:ext cx="0" cy="27112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A3F0841-93BE-A4F9-F47E-61A21368F062}"/>
              </a:ext>
            </a:extLst>
          </p:cNvPr>
          <p:cNvCxnSpPr>
            <a:cxnSpLocks/>
          </p:cNvCxnSpPr>
          <p:nvPr/>
        </p:nvCxnSpPr>
        <p:spPr>
          <a:xfrm>
            <a:off x="5295000" y="5187943"/>
            <a:ext cx="370671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19BADB0-47E0-9EC4-88C7-AF76C1F33936}"/>
              </a:ext>
            </a:extLst>
          </p:cNvPr>
          <p:cNvSpPr txBox="1"/>
          <p:nvPr/>
        </p:nvSpPr>
        <p:spPr>
          <a:xfrm>
            <a:off x="5690825" y="5548119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US, 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23DD533-EAAC-4176-17E7-2F3D25D3D8CE}"/>
              </a:ext>
            </a:extLst>
          </p:cNvPr>
          <p:cNvSpPr txBox="1"/>
          <p:nvPr/>
        </p:nvSpPr>
        <p:spPr>
          <a:xfrm>
            <a:off x="6674843" y="5566926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US, 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987C5BE-DB3B-F635-0C04-2F81B1D852E7}"/>
              </a:ext>
            </a:extLst>
          </p:cNvPr>
          <p:cNvSpPr txBox="1"/>
          <p:nvPr/>
        </p:nvSpPr>
        <p:spPr>
          <a:xfrm>
            <a:off x="7662325" y="5548605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US, 4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E914622-F4E3-A481-73D4-86FF9F1DE92A}"/>
              </a:ext>
            </a:extLst>
          </p:cNvPr>
          <p:cNvCxnSpPr>
            <a:cxnSpLocks/>
          </p:cNvCxnSpPr>
          <p:nvPr/>
        </p:nvCxnSpPr>
        <p:spPr>
          <a:xfrm>
            <a:off x="6925480" y="2771870"/>
            <a:ext cx="0" cy="27132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FEEBA38-8F84-8BDB-9255-A098C1F7E288}"/>
              </a:ext>
            </a:extLst>
          </p:cNvPr>
          <p:cNvCxnSpPr>
            <a:cxnSpLocks/>
          </p:cNvCxnSpPr>
          <p:nvPr/>
        </p:nvCxnSpPr>
        <p:spPr>
          <a:xfrm>
            <a:off x="7874515" y="2417711"/>
            <a:ext cx="0" cy="30446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5D97637-3198-6107-9458-6641E30451A3}"/>
              </a:ext>
            </a:extLst>
          </p:cNvPr>
          <p:cNvCxnSpPr>
            <a:cxnSpLocks/>
          </p:cNvCxnSpPr>
          <p:nvPr/>
        </p:nvCxnSpPr>
        <p:spPr>
          <a:xfrm>
            <a:off x="6375944" y="3096526"/>
            <a:ext cx="2617219" cy="19526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0E0EFD6-7263-6664-4A6B-E082179DFB27}"/>
              </a:ext>
            </a:extLst>
          </p:cNvPr>
          <p:cNvCxnSpPr>
            <a:cxnSpLocks/>
          </p:cNvCxnSpPr>
          <p:nvPr/>
        </p:nvCxnSpPr>
        <p:spPr>
          <a:xfrm>
            <a:off x="5345268" y="3047008"/>
            <a:ext cx="3057935" cy="22814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6571072-7848-2F05-B9C4-9AF6C18DAF98}"/>
              </a:ext>
            </a:extLst>
          </p:cNvPr>
          <p:cNvCxnSpPr>
            <a:cxnSpLocks/>
          </p:cNvCxnSpPr>
          <p:nvPr/>
        </p:nvCxnSpPr>
        <p:spPr>
          <a:xfrm>
            <a:off x="6467705" y="5165616"/>
            <a:ext cx="370671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6EE4405-9582-CDA1-E975-33227398A92B}"/>
              </a:ext>
            </a:extLst>
          </p:cNvPr>
          <p:cNvCxnSpPr>
            <a:cxnSpLocks/>
          </p:cNvCxnSpPr>
          <p:nvPr/>
        </p:nvCxnSpPr>
        <p:spPr>
          <a:xfrm>
            <a:off x="7375178" y="5165616"/>
            <a:ext cx="370671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9D1C80-5DB9-2C04-9A0C-20DC90F280A2}"/>
              </a:ext>
            </a:extLst>
          </p:cNvPr>
          <p:cNvCxnSpPr>
            <a:cxnSpLocks/>
          </p:cNvCxnSpPr>
          <p:nvPr/>
        </p:nvCxnSpPr>
        <p:spPr>
          <a:xfrm flipV="1">
            <a:off x="7120777" y="4672649"/>
            <a:ext cx="214745" cy="26699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1AD09CA-49E7-B1FE-B188-5F4F3C95CBE9}"/>
              </a:ext>
            </a:extLst>
          </p:cNvPr>
          <p:cNvCxnSpPr>
            <a:cxnSpLocks/>
          </p:cNvCxnSpPr>
          <p:nvPr/>
        </p:nvCxnSpPr>
        <p:spPr>
          <a:xfrm flipV="1">
            <a:off x="8126567" y="4674430"/>
            <a:ext cx="214745" cy="26699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1A23B950-D9FD-9F61-08FF-9F706CAA0356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7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95864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381</Words>
  <Application>Microsoft Macintosh PowerPoint</Application>
  <PresentationFormat>Widescreen</PresentationFormat>
  <Paragraphs>107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Commodity Money</vt:lpstr>
      <vt:lpstr>Value and Confidence of Gold</vt:lpstr>
      <vt:lpstr>Fiat Currency</vt:lpstr>
      <vt:lpstr>Speculative Attack</vt:lpstr>
      <vt:lpstr>Figure 11.2: Fixing the Exchange Rate after Suspected Devaluation</vt:lpstr>
      <vt:lpstr>Figure 11.3: Speculative Attack on a Fixed Exchange Rate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Slide</dc:title>
  <dc:creator>Neil S Luft</dc:creator>
  <cp:lastModifiedBy>Neil S Luft</cp:lastModifiedBy>
  <cp:revision>129</cp:revision>
  <dcterms:created xsi:type="dcterms:W3CDTF">2024-05-27T13:09:19Z</dcterms:created>
  <dcterms:modified xsi:type="dcterms:W3CDTF">2024-06-10T18:47:32Z</dcterms:modified>
</cp:coreProperties>
</file>