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83" r:id="rId2"/>
    <p:sldId id="341" r:id="rId3"/>
    <p:sldId id="342" r:id="rId4"/>
    <p:sldId id="343" r:id="rId5"/>
    <p:sldId id="344" r:id="rId6"/>
    <p:sldId id="367" r:id="rId7"/>
    <p:sldId id="3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PTER ELEVEN: Gold" id="{1316B12E-3336-B943-8DCC-C45F23C18D3D}">
          <p14:sldIdLst>
            <p14:sldId id="383"/>
            <p14:sldId id="341"/>
            <p14:sldId id="342"/>
            <p14:sldId id="343"/>
            <p14:sldId id="344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85"/>
    <p:restoredTop sz="94635"/>
  </p:normalViewPr>
  <p:slideViewPr>
    <p:cSldViewPr snapToGrid="0">
      <p:cViewPr varScale="1">
        <p:scale>
          <a:sx n="181" d="100"/>
          <a:sy n="181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3A926-48E1-D343-9CA6-08FBCDDF002D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B1B3A-5873-1C49-BEF4-D12FC1A3A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0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9117-D345-546F-A9B6-17F82EA08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219A7-8266-640E-2140-568F82CCF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83EA3-0824-A11B-0065-991431C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A8CC7-724E-2FCC-57E9-7525C469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F3A0-ACB7-D9DE-2DA5-3F632043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08B93-62C8-A383-69D2-2F8DCA89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E5060-29D8-1D9F-73A0-1FA084402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DB412-927C-674E-7FF7-668CC651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A4A9-CB73-8C19-F38F-CB658E2A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A9707-AB7A-B9DF-CAC1-475385C1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9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7498B-818E-34A5-4092-491A24A51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9553CB-11FD-0BCB-9470-FD8B4500A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94046-3505-43D3-2462-DAC2F1FC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87D1D-AAE2-AA13-0C78-DEBD230F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91D48-8E89-BF32-7840-7897645C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34924-4E0D-85F2-0913-E01ED87F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2A231-6E76-4D1E-5317-86A82096B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BE9D-DF84-AE39-73C3-5B86558F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538DA-C059-7328-13BA-8CF45445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6775-FDCF-669F-BC3C-4759B066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FE57-6E8B-9A4C-905C-1B825475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52913-E711-8CFB-55CB-5FA8C4F14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0F7D-6578-C115-E447-9EB9044C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79B-7D8F-8D9E-7F2D-D40E8A4E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53C9-4779-3A71-9A0F-4C48A629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14EB-75DC-F13C-B29B-866ADEDB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03CA7-0843-D142-C67D-0C747236B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84E2-B02E-5170-617B-0A0BE4A4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116E3-FC63-F6C2-3538-36A5E29F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6C1D-CF67-A7E4-A9EB-A27702B2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B5E7-A078-C4B5-297E-A33A3629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9647-1A7C-2038-9280-68D2003F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AB02E-2C1C-21AA-EFC2-D6679A476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4864-A305-609A-2B0D-2E187B61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232A2-9234-141E-0142-46FE005E0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E2680-F401-AAD8-DF69-2756E44ED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28BDE4-E37E-5F3A-A285-B323656E6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A07AD-F2B9-1AF9-31AF-0FE35570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03191-CE1B-5EB7-61D3-3E358A3D3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ECDF4-EA60-D8BB-41FB-B21BB936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891BF3-A0CD-B80C-CB73-9AD139A0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7D3B95-A90D-C31A-0F30-B41F8B83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87D26-DC22-BE95-D21C-156A50D9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14ACB-F75D-826B-8E13-1CECA4E8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4A459-AEB0-2372-4F31-B10CB9CB6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E8AA-1761-6B24-4C1F-8CE7468B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FC5F8-FE91-FAAC-FD10-0CE2C4A4C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131E3-C922-18BE-9747-3C16EA5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C3F52-0274-2638-210B-E9EBEC0DC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213E2-DBF2-EA6F-70CF-CC940570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4BF4D-19FE-D5E1-F43A-FA68DF90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4B12F-A422-5911-B154-4108B0FF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E7D3-D5B0-BFDA-E8C0-A2E7DC94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A1CC5-FA7E-D3AA-0EFA-C3970A3D9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D5968-EA79-D084-417F-3C286E38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6C854-2E3E-7FF9-89BA-3D84FC03E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529DA-BAAA-270F-9DB5-318DBEC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85961-18BD-C1FA-CB22-F174520B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FDC0B-61FA-1194-1AEF-49851A08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D616-9110-F1E3-6BD9-774ABDC60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05DB-227D-8447-ECA7-E3FBA30C8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4DC7-E3CF-C546-940F-7B5D7698D088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FCB2-9E43-8CDA-D9C3-8BD1117C6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FF6E-91D8-0672-A572-6AF0B41A6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D41E7-3E41-764F-9AB7-4C4DC9B2C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oom with a window and blinds&#10;&#10;Description automatically generated">
            <a:extLst>
              <a:ext uri="{FF2B5EF4-FFF2-40B4-BE49-F238E27FC236}">
                <a16:creationId xmlns:a16="http://schemas.microsoft.com/office/drawing/2014/main" id="{7542A9FC-4419-FB8B-26CC-CE381DD08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2CD7CF-469C-5AF6-C5C2-706D2B7D6EBF}"/>
              </a:ext>
            </a:extLst>
          </p:cNvPr>
          <p:cNvSpPr txBox="1"/>
          <p:nvPr/>
        </p:nvSpPr>
        <p:spPr>
          <a:xfrm>
            <a:off x="7018317" y="1183574"/>
            <a:ext cx="277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105376"/>
                </a:solidFill>
              </a:rPr>
              <a:t>CHAPTER ELEVEN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7EC57-C6AE-1B06-992F-897BD3E0609F}"/>
              </a:ext>
            </a:extLst>
          </p:cNvPr>
          <p:cNvSpPr txBox="1"/>
          <p:nvPr/>
        </p:nvSpPr>
        <p:spPr>
          <a:xfrm>
            <a:off x="7018317" y="1769423"/>
            <a:ext cx="631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Gold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129C2C-2108-4AA4-8067-D52C6CC7F9E7}"/>
              </a:ext>
            </a:extLst>
          </p:cNvPr>
          <p:cNvSpPr txBox="1"/>
          <p:nvPr/>
        </p:nvSpPr>
        <p:spPr>
          <a:xfrm>
            <a:off x="7069776" y="2496371"/>
            <a:ext cx="198984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Commodity Money</a:t>
            </a:r>
          </a:p>
          <a:p>
            <a:endParaRPr lang="en-US" sz="1600" dirty="0"/>
          </a:p>
          <a:p>
            <a:r>
              <a:rPr lang="en-US" sz="1600" dirty="0"/>
              <a:t>Value and Confidence</a:t>
            </a:r>
          </a:p>
          <a:p>
            <a:endParaRPr lang="en-US" sz="1600" dirty="0"/>
          </a:p>
          <a:p>
            <a:r>
              <a:rPr lang="en-US" sz="1600" dirty="0"/>
              <a:t>Fiat Currency</a:t>
            </a:r>
          </a:p>
          <a:p>
            <a:endParaRPr lang="en-US" sz="1600" dirty="0"/>
          </a:p>
          <a:p>
            <a:r>
              <a:rPr lang="en-US" sz="1600" dirty="0"/>
              <a:t>Speculative Attack</a:t>
            </a:r>
          </a:p>
          <a:p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7634D2-8F7D-00B7-8A24-16BCABBE3C7F}"/>
              </a:ext>
            </a:extLst>
          </p:cNvPr>
          <p:cNvCxnSpPr/>
          <p:nvPr/>
        </p:nvCxnSpPr>
        <p:spPr>
          <a:xfrm>
            <a:off x="7131132" y="2329545"/>
            <a:ext cx="424542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9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Commodity Money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05376"/>
                </a:solidFill>
              </a:rPr>
              <a:t>Commodity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Value and Confidence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Fiat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Speculative Attack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Commodity Money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that has intrinsic value, such as gold.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Society deems commodity money valuable - creates a perception of stability.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Society must separate feelings from facts about gold.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Gold is often thought of as a safe haven during times of economic uncertainty.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6E039-31DD-38CE-125A-B5487FCE39A9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2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15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Value and Confidence of Gold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Commodity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Value and Confidence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Fiat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Speculative Attack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Gold trades primarily on fear rather than any economic fundamentals.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economic troubles arise and confidence is eroded, gold becomes a safe haven for those who believe that it is stable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31850" marR="825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Gold is not a true investment because there is no income return from gold</a:t>
            </a:r>
            <a:r>
              <a:rPr lang="en-US" sz="2400" dirty="0">
                <a:effectLst/>
              </a:rPr>
              <a:t> 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0DE274-FA7E-660A-2450-6762A7CC3B75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3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905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Fiat Currency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Commodity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Value and Confidence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Fiat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Speculative Attack</a:t>
            </a:r>
            <a:endParaRPr lang="en-US" sz="1400" dirty="0">
              <a:solidFill>
                <a:srgbClr val="105376"/>
              </a:solidFill>
            </a:endParaRP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Fiat currency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without intrinsic value, namely paper money.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gold standard</a:t>
            </a:r>
            <a:b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Return to the practice of fixing prices of domestic currencies in terms of a specified amount of gold.</a:t>
            </a: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1F9BA4-1AA4-0E7C-1240-F000E9DA869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4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101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86C4-E490-06C2-E4F8-5B6AA456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2" y="1292087"/>
            <a:ext cx="8481392" cy="637308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105376"/>
                </a:solidFill>
              </a:rPr>
              <a:t>Speculative Attack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17CBB-E18D-4784-B890-199C08A56A72}"/>
              </a:ext>
            </a:extLst>
          </p:cNvPr>
          <p:cNvSpPr txBox="1"/>
          <p:nvPr/>
        </p:nvSpPr>
        <p:spPr>
          <a:xfrm>
            <a:off x="715617" y="1334682"/>
            <a:ext cx="16241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Commodity Money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Value and Confidence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</a:rPr>
              <a:t>Fiat Currency</a:t>
            </a:r>
          </a:p>
          <a:p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rgbClr val="105376"/>
                </a:solidFill>
              </a:rPr>
              <a:t>Speculative Attack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92BB29-053A-BE50-2D3E-8DEE6A73D94E}"/>
              </a:ext>
            </a:extLst>
          </p:cNvPr>
          <p:cNvCxnSpPr>
            <a:cxnSpLocks/>
          </p:cNvCxnSpPr>
          <p:nvPr/>
        </p:nvCxnSpPr>
        <p:spPr>
          <a:xfrm>
            <a:off x="2555777" y="1292087"/>
            <a:ext cx="0" cy="479066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D3A3145-1AE0-8E5E-8023-6BFBE3426F12}"/>
              </a:ext>
            </a:extLst>
          </p:cNvPr>
          <p:cNvSpPr txBox="1"/>
          <p:nvPr/>
        </p:nvSpPr>
        <p:spPr>
          <a:xfrm>
            <a:off x="2932908" y="2020103"/>
            <a:ext cx="86669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Speculative attack</a:t>
            </a:r>
            <a:br>
              <a:rPr lang="en-US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hen speculators attack the currency of a country trying to maintain a fixed exchange rate.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the country does not hold enough foreign currency reserves, they may fail to preserve the fixed exchange rate.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0" marR="82550">
              <a:spcBef>
                <a:spcPts val="0"/>
              </a:spcBef>
              <a:spcAft>
                <a:spcPts val="0"/>
              </a:spcAft>
            </a:pP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92A41-90AA-2412-7653-381734DFF5A3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5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36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065128F-2B6C-837F-9974-E1A36E76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11.2: Fixing the Exchange Rate after Suspected Devaluation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ADD93C-2129-8773-F237-057705E5E78E}"/>
              </a:ext>
            </a:extLst>
          </p:cNvPr>
          <p:cNvSpPr txBox="1"/>
          <p:nvPr/>
        </p:nvSpPr>
        <p:spPr>
          <a:xfrm>
            <a:off x="1586401" y="2232278"/>
            <a:ext cx="1751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EXCHANGE RATE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8B6FD9-C6B1-E744-D68E-B2959E2638BD}"/>
              </a:ext>
            </a:extLst>
          </p:cNvPr>
          <p:cNvSpPr txBox="1"/>
          <p:nvPr/>
        </p:nvSpPr>
        <p:spPr>
          <a:xfrm>
            <a:off x="7188159" y="4440410"/>
            <a:ext cx="179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51ED6D-F493-D81A-2EE7-D672A13F7BC8}"/>
              </a:ext>
            </a:extLst>
          </p:cNvPr>
          <p:cNvSpPr txBox="1"/>
          <p:nvPr/>
        </p:nvSpPr>
        <p:spPr>
          <a:xfrm>
            <a:off x="2905206" y="405831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CE4F15-3358-E69E-40B4-FB15EBCBC031}"/>
              </a:ext>
            </a:extLst>
          </p:cNvPr>
          <p:cNvSpPr txBox="1"/>
          <p:nvPr/>
        </p:nvSpPr>
        <p:spPr>
          <a:xfrm>
            <a:off x="7188159" y="5593188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RATE OF</a:t>
            </a:r>
          </a:p>
          <a:p>
            <a:pPr algn="r"/>
            <a:r>
              <a:rPr lang="en-US" sz="1600" b="1" dirty="0">
                <a:solidFill>
                  <a:srgbClr val="105376"/>
                </a:solidFill>
              </a:rPr>
              <a:t>RETURN</a:t>
            </a:r>
            <a:endParaRPr lang="en-US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9CDBC6-2027-74DF-A12A-3CE189EF3E5D}"/>
              </a:ext>
            </a:extLst>
          </p:cNvPr>
          <p:cNvCxnSpPr/>
          <p:nvPr/>
        </p:nvCxnSpPr>
        <p:spPr>
          <a:xfrm>
            <a:off x="3463636" y="2308398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54B794F-4D7C-F106-66E8-BA4820C8B7A6}"/>
              </a:ext>
            </a:extLst>
          </p:cNvPr>
          <p:cNvCxnSpPr/>
          <p:nvPr/>
        </p:nvCxnSpPr>
        <p:spPr>
          <a:xfrm>
            <a:off x="3442855" y="5504973"/>
            <a:ext cx="454267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61376B7-A114-2FAE-6345-F04A4953D5C4}"/>
              </a:ext>
            </a:extLst>
          </p:cNvPr>
          <p:cNvCxnSpPr>
            <a:cxnSpLocks/>
          </p:cNvCxnSpPr>
          <p:nvPr/>
        </p:nvCxnSpPr>
        <p:spPr>
          <a:xfrm>
            <a:off x="5449970" y="2444459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AB6E485-6B09-A18F-562B-AAD2710EE2AB}"/>
              </a:ext>
            </a:extLst>
          </p:cNvPr>
          <p:cNvCxnSpPr>
            <a:cxnSpLocks/>
          </p:cNvCxnSpPr>
          <p:nvPr/>
        </p:nvCxnSpPr>
        <p:spPr>
          <a:xfrm>
            <a:off x="4059869" y="2485103"/>
            <a:ext cx="3398517" cy="25355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9A35FDC-4C11-B805-01A3-383DC99E687D}"/>
              </a:ext>
            </a:extLst>
          </p:cNvPr>
          <p:cNvCxnSpPr>
            <a:cxnSpLocks/>
          </p:cNvCxnSpPr>
          <p:nvPr/>
        </p:nvCxnSpPr>
        <p:spPr>
          <a:xfrm flipH="1">
            <a:off x="3463636" y="4270367"/>
            <a:ext cx="3007268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89D0CD6-6349-1DD9-1706-319574FA682F}"/>
              </a:ext>
            </a:extLst>
          </p:cNvPr>
          <p:cNvSpPr txBox="1"/>
          <p:nvPr/>
        </p:nvSpPr>
        <p:spPr>
          <a:xfrm>
            <a:off x="5167470" y="5593188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1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60894F-17CA-7D56-9670-156E62EAD323}"/>
              </a:ext>
            </a:extLst>
          </p:cNvPr>
          <p:cNvCxnSpPr>
            <a:cxnSpLocks/>
          </p:cNvCxnSpPr>
          <p:nvPr/>
        </p:nvCxnSpPr>
        <p:spPr>
          <a:xfrm flipH="1">
            <a:off x="3463636" y="3522222"/>
            <a:ext cx="1986334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57D9913-06C0-2410-40EB-2A4DB343B592}"/>
              </a:ext>
            </a:extLst>
          </p:cNvPr>
          <p:cNvSpPr txBox="1"/>
          <p:nvPr/>
        </p:nvSpPr>
        <p:spPr>
          <a:xfrm>
            <a:off x="2905206" y="3322615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E59CBE9-01CA-3FF8-8677-68C5646A824B}"/>
              </a:ext>
            </a:extLst>
          </p:cNvPr>
          <p:cNvCxnSpPr>
            <a:cxnSpLocks/>
          </p:cNvCxnSpPr>
          <p:nvPr/>
        </p:nvCxnSpPr>
        <p:spPr>
          <a:xfrm flipV="1">
            <a:off x="6717088" y="4776129"/>
            <a:ext cx="214745" cy="2669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14E4E-F60A-45B1-9357-95BDA8291B7B}"/>
              </a:ext>
            </a:extLst>
          </p:cNvPr>
          <p:cNvCxnSpPr>
            <a:cxnSpLocks/>
          </p:cNvCxnSpPr>
          <p:nvPr/>
        </p:nvCxnSpPr>
        <p:spPr>
          <a:xfrm>
            <a:off x="3810491" y="3039282"/>
            <a:ext cx="2992113" cy="22323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2BA8467-EF9C-7455-6659-22BA56044653}"/>
              </a:ext>
            </a:extLst>
          </p:cNvPr>
          <p:cNvSpPr txBox="1"/>
          <p:nvPr/>
        </p:nvSpPr>
        <p:spPr>
          <a:xfrm>
            <a:off x="5483423" y="2065214"/>
            <a:ext cx="1974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Domestic Expected</a:t>
            </a:r>
          </a:p>
          <a:p>
            <a:pPr algn="ctr"/>
            <a:r>
              <a:rPr lang="en-US" dirty="0"/>
              <a:t>Return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CE5280D-855E-39A1-CD00-6F413F817F04}"/>
              </a:ext>
            </a:extLst>
          </p:cNvPr>
          <p:cNvCxnSpPr>
            <a:cxnSpLocks/>
          </p:cNvCxnSpPr>
          <p:nvPr/>
        </p:nvCxnSpPr>
        <p:spPr>
          <a:xfrm>
            <a:off x="6426715" y="2798618"/>
            <a:ext cx="0" cy="2711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88A02E-A595-18E2-42BC-EA89413B3AC5}"/>
              </a:ext>
            </a:extLst>
          </p:cNvPr>
          <p:cNvCxnSpPr>
            <a:cxnSpLocks/>
          </p:cNvCxnSpPr>
          <p:nvPr/>
        </p:nvCxnSpPr>
        <p:spPr>
          <a:xfrm>
            <a:off x="5759127" y="5214691"/>
            <a:ext cx="37067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B4ED72E-A341-5951-39C7-7E8F23FABC35}"/>
              </a:ext>
            </a:extLst>
          </p:cNvPr>
          <p:cNvSpPr txBox="1"/>
          <p:nvPr/>
        </p:nvSpPr>
        <p:spPr>
          <a:xfrm>
            <a:off x="6154952" y="5574867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8F41AD-DEFD-3F05-AADF-C3F2587859BD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6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267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0EDF68-5E31-B4F3-6153-D3B33B20E7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8746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F7E32F-C9FD-F8ED-EBCB-D48132BB7D6A}"/>
              </a:ext>
            </a:extLst>
          </p:cNvPr>
          <p:cNvSpPr txBox="1"/>
          <p:nvPr/>
        </p:nvSpPr>
        <p:spPr>
          <a:xfrm>
            <a:off x="4322101" y="279158"/>
            <a:ext cx="751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Gold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180E7-71EB-8C03-D8DB-DCDF7CB7FE4C}"/>
              </a:ext>
            </a:extLst>
          </p:cNvPr>
          <p:cNvSpPr/>
          <p:nvPr/>
        </p:nvSpPr>
        <p:spPr>
          <a:xfrm>
            <a:off x="0" y="6542788"/>
            <a:ext cx="12192000" cy="3152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D39122-83B8-A491-E6D7-B590EEB7A051}"/>
              </a:ext>
            </a:extLst>
          </p:cNvPr>
          <p:cNvSpPr txBox="1"/>
          <p:nvPr/>
        </p:nvSpPr>
        <p:spPr>
          <a:xfrm>
            <a:off x="9632438" y="6592672"/>
            <a:ext cx="28624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Copyright © Money, Banking and Financial Markets</a:t>
            </a:r>
            <a:r>
              <a:rPr lang="en-US" sz="80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4007C1-F138-2D32-8F34-5DE3FF791246}"/>
              </a:ext>
            </a:extLst>
          </p:cNvPr>
          <p:cNvSpPr txBox="1"/>
          <p:nvPr/>
        </p:nvSpPr>
        <p:spPr>
          <a:xfrm>
            <a:off x="10396331" y="119662"/>
            <a:ext cx="143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CHAPTER ELEVEN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B1ECB-26ED-20FE-7526-63B0C5CF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19" y="1292087"/>
            <a:ext cx="10752966" cy="420966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105376"/>
                </a:solidFill>
              </a:rPr>
              <a:t>Figure 11.3: Speculative Attack on a Fixed Exchange Rate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5FEBD2-5868-74E5-4290-927C1292C1D6}"/>
              </a:ext>
            </a:extLst>
          </p:cNvPr>
          <p:cNvSpPr txBox="1"/>
          <p:nvPr/>
        </p:nvSpPr>
        <p:spPr>
          <a:xfrm>
            <a:off x="1122274" y="2205530"/>
            <a:ext cx="1751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EXCHANGE RATE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F7B61F-B616-9669-7B6B-A506B93524D0}"/>
              </a:ext>
            </a:extLst>
          </p:cNvPr>
          <p:cNvSpPr txBox="1"/>
          <p:nvPr/>
        </p:nvSpPr>
        <p:spPr>
          <a:xfrm>
            <a:off x="8706795" y="4452383"/>
            <a:ext cx="1796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 Expected</a:t>
            </a:r>
          </a:p>
          <a:p>
            <a:pPr algn="ctr"/>
            <a:r>
              <a:rPr lang="en-US" dirty="0"/>
              <a:t>Return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B7F697-79E1-FBA4-E806-664223573197}"/>
              </a:ext>
            </a:extLst>
          </p:cNvPr>
          <p:cNvSpPr txBox="1"/>
          <p:nvPr/>
        </p:nvSpPr>
        <p:spPr>
          <a:xfrm>
            <a:off x="2441079" y="403156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791E6A-2635-7EEF-8D47-FC0637676FE9}"/>
              </a:ext>
            </a:extLst>
          </p:cNvPr>
          <p:cNvSpPr txBox="1"/>
          <p:nvPr/>
        </p:nvSpPr>
        <p:spPr>
          <a:xfrm>
            <a:off x="8801268" y="5539165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105376"/>
                </a:solidFill>
              </a:rPr>
              <a:t>RATE OF</a:t>
            </a:r>
          </a:p>
          <a:p>
            <a:pPr algn="r"/>
            <a:r>
              <a:rPr lang="en-US" sz="1600" b="1" dirty="0">
                <a:solidFill>
                  <a:srgbClr val="105376"/>
                </a:solidFill>
              </a:rPr>
              <a:t>RETURN</a:t>
            </a:r>
            <a:endParaRPr lang="en-US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5DF02A8-D572-D6B0-F75B-08DDD3A7D845}"/>
              </a:ext>
            </a:extLst>
          </p:cNvPr>
          <p:cNvCxnSpPr/>
          <p:nvPr/>
        </p:nvCxnSpPr>
        <p:spPr>
          <a:xfrm>
            <a:off x="2999509" y="2281650"/>
            <a:ext cx="0" cy="3203502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229530-AF3F-72E4-2690-BE24225ABD75}"/>
              </a:ext>
            </a:extLst>
          </p:cNvPr>
          <p:cNvCxnSpPr>
            <a:cxnSpLocks/>
          </p:cNvCxnSpPr>
          <p:nvPr/>
        </p:nvCxnSpPr>
        <p:spPr>
          <a:xfrm>
            <a:off x="2978728" y="5478225"/>
            <a:ext cx="6712527" cy="0"/>
          </a:xfrm>
          <a:prstGeom prst="line">
            <a:avLst/>
          </a:prstGeom>
          <a:ln w="50800">
            <a:solidFill>
              <a:srgbClr val="1053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824693-2298-4FD1-8041-D2054A029518}"/>
              </a:ext>
            </a:extLst>
          </p:cNvPr>
          <p:cNvCxnSpPr>
            <a:cxnSpLocks/>
          </p:cNvCxnSpPr>
          <p:nvPr/>
        </p:nvCxnSpPr>
        <p:spPr>
          <a:xfrm>
            <a:off x="4985843" y="2417711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884C1BE-49C7-B596-EF73-3AEE97BFD02B}"/>
              </a:ext>
            </a:extLst>
          </p:cNvPr>
          <p:cNvCxnSpPr>
            <a:cxnSpLocks/>
          </p:cNvCxnSpPr>
          <p:nvPr/>
        </p:nvCxnSpPr>
        <p:spPr>
          <a:xfrm>
            <a:off x="3595742" y="2458355"/>
            <a:ext cx="3679828" cy="27454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A9CC9D4-2B47-97BE-F7E3-DC90AF421180}"/>
              </a:ext>
            </a:extLst>
          </p:cNvPr>
          <p:cNvCxnSpPr>
            <a:cxnSpLocks/>
          </p:cNvCxnSpPr>
          <p:nvPr/>
        </p:nvCxnSpPr>
        <p:spPr>
          <a:xfrm flipH="1">
            <a:off x="2999509" y="4243619"/>
            <a:ext cx="487500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8473811-A890-3C59-D433-055A9BC263DB}"/>
              </a:ext>
            </a:extLst>
          </p:cNvPr>
          <p:cNvSpPr txBox="1"/>
          <p:nvPr/>
        </p:nvSpPr>
        <p:spPr>
          <a:xfrm>
            <a:off x="4703343" y="5566440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1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94F404E-F517-15ED-AD3D-1F2EA44C2DA9}"/>
              </a:ext>
            </a:extLst>
          </p:cNvPr>
          <p:cNvCxnSpPr>
            <a:cxnSpLocks/>
          </p:cNvCxnSpPr>
          <p:nvPr/>
        </p:nvCxnSpPr>
        <p:spPr>
          <a:xfrm flipV="1">
            <a:off x="6173536" y="4674430"/>
            <a:ext cx="214745" cy="2669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E1C868A-6E4D-4084-B281-B65CAF139D3C}"/>
              </a:ext>
            </a:extLst>
          </p:cNvPr>
          <p:cNvCxnSpPr>
            <a:cxnSpLocks/>
          </p:cNvCxnSpPr>
          <p:nvPr/>
        </p:nvCxnSpPr>
        <p:spPr>
          <a:xfrm>
            <a:off x="3346364" y="3012534"/>
            <a:ext cx="2992113" cy="22323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328B40B-E031-9B0A-F98C-4D54F1226A77}"/>
              </a:ext>
            </a:extLst>
          </p:cNvPr>
          <p:cNvSpPr txBox="1"/>
          <p:nvPr/>
        </p:nvSpPr>
        <p:spPr>
          <a:xfrm>
            <a:off x="5135802" y="2175751"/>
            <a:ext cx="266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Domestic Expected Return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CCC5673-7A85-D2C6-C227-1007BB83ED10}"/>
              </a:ext>
            </a:extLst>
          </p:cNvPr>
          <p:cNvCxnSpPr>
            <a:cxnSpLocks/>
          </p:cNvCxnSpPr>
          <p:nvPr/>
        </p:nvCxnSpPr>
        <p:spPr>
          <a:xfrm>
            <a:off x="5962588" y="2771870"/>
            <a:ext cx="0" cy="2711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A3F0841-93BE-A4F9-F47E-61A21368F062}"/>
              </a:ext>
            </a:extLst>
          </p:cNvPr>
          <p:cNvCxnSpPr>
            <a:cxnSpLocks/>
          </p:cNvCxnSpPr>
          <p:nvPr/>
        </p:nvCxnSpPr>
        <p:spPr>
          <a:xfrm>
            <a:off x="5295000" y="5187943"/>
            <a:ext cx="37067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19BADB0-47E0-9EC4-88C7-AF76C1F33936}"/>
              </a:ext>
            </a:extLst>
          </p:cNvPr>
          <p:cNvSpPr txBox="1"/>
          <p:nvPr/>
        </p:nvSpPr>
        <p:spPr>
          <a:xfrm>
            <a:off x="5690825" y="5548119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3DD533-EAAC-4176-17E7-2F3D25D3D8CE}"/>
              </a:ext>
            </a:extLst>
          </p:cNvPr>
          <p:cNvSpPr txBox="1"/>
          <p:nvPr/>
        </p:nvSpPr>
        <p:spPr>
          <a:xfrm>
            <a:off x="6674843" y="556692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987C5BE-DB3B-F635-0C04-2F81B1D852E7}"/>
              </a:ext>
            </a:extLst>
          </p:cNvPr>
          <p:cNvSpPr txBox="1"/>
          <p:nvPr/>
        </p:nvSpPr>
        <p:spPr>
          <a:xfrm>
            <a:off x="7662325" y="5548605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</a:t>
            </a:r>
            <a:r>
              <a:rPr lang="en-US" baseline="-25000" dirty="0"/>
              <a:t>US, 4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914622-F4E3-A481-73D4-86FF9F1DE92A}"/>
              </a:ext>
            </a:extLst>
          </p:cNvPr>
          <p:cNvCxnSpPr>
            <a:cxnSpLocks/>
          </p:cNvCxnSpPr>
          <p:nvPr/>
        </p:nvCxnSpPr>
        <p:spPr>
          <a:xfrm>
            <a:off x="6925480" y="2771870"/>
            <a:ext cx="0" cy="27132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FEEBA38-8F84-8BDB-9255-A098C1F7E288}"/>
              </a:ext>
            </a:extLst>
          </p:cNvPr>
          <p:cNvCxnSpPr>
            <a:cxnSpLocks/>
          </p:cNvCxnSpPr>
          <p:nvPr/>
        </p:nvCxnSpPr>
        <p:spPr>
          <a:xfrm>
            <a:off x="7874515" y="2417711"/>
            <a:ext cx="0" cy="30446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5D97637-3198-6107-9458-6641E30451A3}"/>
              </a:ext>
            </a:extLst>
          </p:cNvPr>
          <p:cNvCxnSpPr>
            <a:cxnSpLocks/>
          </p:cNvCxnSpPr>
          <p:nvPr/>
        </p:nvCxnSpPr>
        <p:spPr>
          <a:xfrm>
            <a:off x="6375944" y="3096526"/>
            <a:ext cx="2617219" cy="19526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0E0EFD6-7263-6664-4A6B-E082179DFB27}"/>
              </a:ext>
            </a:extLst>
          </p:cNvPr>
          <p:cNvCxnSpPr>
            <a:cxnSpLocks/>
          </p:cNvCxnSpPr>
          <p:nvPr/>
        </p:nvCxnSpPr>
        <p:spPr>
          <a:xfrm>
            <a:off x="5345268" y="3047008"/>
            <a:ext cx="3057935" cy="2281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6571072-7848-2F05-B9C4-9AF6C18DAF98}"/>
              </a:ext>
            </a:extLst>
          </p:cNvPr>
          <p:cNvCxnSpPr>
            <a:cxnSpLocks/>
          </p:cNvCxnSpPr>
          <p:nvPr/>
        </p:nvCxnSpPr>
        <p:spPr>
          <a:xfrm>
            <a:off x="6467705" y="5165616"/>
            <a:ext cx="37067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6EE4405-9582-CDA1-E975-33227398A92B}"/>
              </a:ext>
            </a:extLst>
          </p:cNvPr>
          <p:cNvCxnSpPr>
            <a:cxnSpLocks/>
          </p:cNvCxnSpPr>
          <p:nvPr/>
        </p:nvCxnSpPr>
        <p:spPr>
          <a:xfrm>
            <a:off x="7375178" y="5165616"/>
            <a:ext cx="370671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9D1C80-5DB9-2C04-9A0C-20DC90F280A2}"/>
              </a:ext>
            </a:extLst>
          </p:cNvPr>
          <p:cNvCxnSpPr>
            <a:cxnSpLocks/>
          </p:cNvCxnSpPr>
          <p:nvPr/>
        </p:nvCxnSpPr>
        <p:spPr>
          <a:xfrm flipV="1">
            <a:off x="7120777" y="4672649"/>
            <a:ext cx="214745" cy="2669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1AD09CA-49E7-B1FE-B188-5F4F3C95CBE9}"/>
              </a:ext>
            </a:extLst>
          </p:cNvPr>
          <p:cNvCxnSpPr>
            <a:cxnSpLocks/>
          </p:cNvCxnSpPr>
          <p:nvPr/>
        </p:nvCxnSpPr>
        <p:spPr>
          <a:xfrm flipV="1">
            <a:off x="8126567" y="4674430"/>
            <a:ext cx="214745" cy="2669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A23B950-D9FD-9F61-08FF-9F706CAA0356}"/>
              </a:ext>
            </a:extLst>
          </p:cNvPr>
          <p:cNvSpPr txBox="1"/>
          <p:nvPr/>
        </p:nvSpPr>
        <p:spPr>
          <a:xfrm>
            <a:off x="150549" y="6592672"/>
            <a:ext cx="2135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37A3727-2B3C-7E46-9AA4-9BCFF9739CC9}" type="slidenum">
              <a:rPr lang="en-US" sz="800" smtClean="0">
                <a:solidFill>
                  <a:schemeClr val="bg1"/>
                </a:solidFill>
                <a:latin typeface="+mj-lt"/>
              </a:rPr>
              <a:t>7</a:t>
            </a:fld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586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381</Words>
  <Application>Microsoft Macintosh PowerPoint</Application>
  <PresentationFormat>Widescreen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Commodity Money</vt:lpstr>
      <vt:lpstr>Value and Confidence of Gold</vt:lpstr>
      <vt:lpstr>Fiat Currency</vt:lpstr>
      <vt:lpstr>Speculative Attack</vt:lpstr>
      <vt:lpstr>Figure 11.2: Fixing the Exchange Rate after Suspected Devaluation</vt:lpstr>
      <vt:lpstr>Figure 11.3: Speculative Attack on a Fixed Exchange Rate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Slide</dc:title>
  <dc:creator>Neil S Luft</dc:creator>
  <cp:lastModifiedBy>Neil S Luft</cp:lastModifiedBy>
  <cp:revision>129</cp:revision>
  <dcterms:created xsi:type="dcterms:W3CDTF">2024-05-27T13:09:19Z</dcterms:created>
  <dcterms:modified xsi:type="dcterms:W3CDTF">2024-06-10T18:47:32Z</dcterms:modified>
</cp:coreProperties>
</file>