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74" r:id="rId2"/>
    <p:sldId id="265" r:id="rId3"/>
    <p:sldId id="266" r:id="rId4"/>
    <p:sldId id="268" r:id="rId5"/>
    <p:sldId id="269" r:id="rId6"/>
    <p:sldId id="349" r:id="rId7"/>
    <p:sldId id="270" r:id="rId8"/>
    <p:sldId id="271" r:id="rId9"/>
    <p:sldId id="350" r:id="rId10"/>
    <p:sldId id="369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TWO: Basic Accounting and Financial Statements" id="{AFAA0F1C-D9CA-6E42-A039-00CC48B3E043}">
          <p14:sldIdLst>
            <p14:sldId id="374"/>
            <p14:sldId id="265"/>
            <p14:sldId id="266"/>
            <p14:sldId id="268"/>
            <p14:sldId id="269"/>
            <p14:sldId id="349"/>
            <p14:sldId id="270"/>
            <p14:sldId id="271"/>
            <p14:sldId id="350"/>
            <p14:sldId id="369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6"/>
    <p:restoredTop sz="94654"/>
  </p:normalViewPr>
  <p:slideViewPr>
    <p:cSldViewPr snapToGrid="0">
      <p:cViewPr varScale="1">
        <p:scale>
          <a:sx n="192" d="100"/>
          <a:sy n="192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3/7/25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386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TWO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4176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Basic Accounting and Financial Statement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690336"/>
            <a:ext cx="23153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Overview of Accounting</a:t>
            </a:r>
          </a:p>
          <a:p>
            <a:endParaRPr lang="en-US" sz="1600" dirty="0"/>
          </a:p>
          <a:p>
            <a:r>
              <a:rPr lang="en-US" sz="1600" dirty="0"/>
              <a:t>Debits and Credits</a:t>
            </a:r>
          </a:p>
          <a:p>
            <a:endParaRPr lang="en-US" sz="1600" dirty="0"/>
          </a:p>
          <a:p>
            <a:r>
              <a:rPr lang="en-US" sz="1600" dirty="0"/>
              <a:t>Goal of Accounting</a:t>
            </a:r>
          </a:p>
          <a:p>
            <a:endParaRPr lang="en-US" sz="1600" dirty="0"/>
          </a:p>
          <a:p>
            <a:r>
              <a:rPr lang="en-US" sz="1600" dirty="0"/>
              <a:t>Main Functions of Money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57252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75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40D167-55E5-54A5-AC9A-37F7D83A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USA Bank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373FDB-9790-8D98-9018-91130C735544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Income Statement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1399862-A898-6E2B-9691-920D5D1F37E5}"/>
              </a:ext>
            </a:extLst>
          </p:cNvPr>
          <p:cNvSpPr txBox="1">
            <a:spLocks/>
          </p:cNvSpPr>
          <p:nvPr/>
        </p:nvSpPr>
        <p:spPr>
          <a:xfrm>
            <a:off x="6562846" y="1875998"/>
            <a:ext cx="503406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Balance Sheet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17A3F16-8E31-41E7-7BF0-CF1F1A5E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57569"/>
              </p:ext>
            </p:extLst>
          </p:nvPr>
        </p:nvGraphicFramePr>
        <p:xfrm>
          <a:off x="810870" y="2418079"/>
          <a:ext cx="5190603" cy="377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Expenses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(Debits)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(Credits)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INCOME: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Interest Income: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EXPENSES: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Salaries (wages):</a:t>
                      </a:r>
                    </a:p>
                    <a:p>
                      <a:pPr lvl="1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(paid to employees)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Interest: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(paid to depositors)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Other Overhead: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3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EXPENSES: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PROFIT (Credit) or LOSS (Debit):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</a:tbl>
          </a:graphicData>
        </a:graphic>
      </p:graphicFrame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96AF0A37-8B71-BA62-6636-2E6CCD12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14044"/>
              </p:ext>
            </p:extLst>
          </p:nvPr>
        </p:nvGraphicFramePr>
        <p:xfrm>
          <a:off x="6643588" y="2418079"/>
          <a:ext cx="5190603" cy="29895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Loans to Borrowers: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Government Bonds: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67707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Deposits from Customers: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$1,800,000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TOTALS: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$2,000,000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$2,000,000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024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FB86900-910B-BDBB-D78F-9423FE1711A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944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Main Functions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Main Functions of Money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is valuable because it is accepted as a means of payment.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Historically, we have seen two types of money: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Commodity Money: money with intrinsic value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Fiat Money: paper money without intrinsic value</a:t>
            </a:r>
            <a:r>
              <a:rPr lang="en-US" sz="2000" dirty="0">
                <a:effectLst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711D8B-A2D0-301E-65AA-A796D3CDF36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25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Main Functions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Main Functions of Money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fulfills three main functions:</a:t>
            </a:r>
            <a:b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must act as a medium of exchange.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acts as a store of value.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must act as a unit of account that enables us to compare different prices.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AC8949-4B9E-C932-A732-1AFC0F20235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501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An Overview of Accounting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94992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Accounting</a:t>
            </a:r>
            <a:br>
              <a:rPr lang="en-US" b="1" dirty="0"/>
            </a:br>
            <a:r>
              <a:rPr lang="en-US" dirty="0"/>
              <a:t>The process of recording financial transactions.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Accounting provides the framework that allows each and every economic transaction to be expressed in a systematic way. </a:t>
            </a: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Accounting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enables people to record transactions and measure assets, liabilities, and capital.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5725" lvl="1" indent="-342900"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Assets = Liabilities + Capital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895CF-5F6D-E120-5787-652DD36ADE4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45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An Overview of Accounting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10332" y="2020103"/>
            <a:ext cx="8666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572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understanding of accounting is required to understand the economy and the way the banking system operates.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572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572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Accounting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based on a system called double-entry bookkeeping.</a:t>
            </a:r>
          </a:p>
          <a:p>
            <a:pPr marL="88900" marR="85725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8572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Double-entry bookkeeping:</a:t>
            </a:r>
          </a:p>
          <a:p>
            <a:pPr marL="1200150" marR="85725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system of accounting where every entry requires a corresponding and opposite entry.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00150" marR="85725"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ouble entries are referred to as debits and credits.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3A13F-9FF4-90A9-FAF7-B3E677E8758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728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Debits and Credits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21615" y="2020103"/>
            <a:ext cx="86669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Balance Sheet transactions are described by credits and debits.</a:t>
            </a: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Debits are recorded on the left side of each entry and can be described as funds that are coming into a household, firm, or organization.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Credits are recorded on the right side of each entry, and can be described as outgoing funds, obligations, or equity.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Transactions must be in balance.</a:t>
            </a:r>
          </a:p>
          <a:p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total debits must be equal to the total credits.</a:t>
            </a:r>
            <a:r>
              <a:rPr lang="en-US" sz="2000" dirty="0">
                <a:effectLst/>
              </a:rPr>
              <a:t> 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9C1C9-3FC0-00AA-05BD-6E51E8E6BAC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870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Generic Manufacturing Company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974B821-8AD2-A2DB-4358-F3AD24EE1D17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If Generic sells a product for $100 in a cash transaction, the correct entry is the following: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24E0C9-0146-36BC-D38F-AE6E1984F509}"/>
              </a:ext>
            </a:extLst>
          </p:cNvPr>
          <p:cNvSpPr txBox="1">
            <a:spLocks/>
          </p:cNvSpPr>
          <p:nvPr/>
        </p:nvSpPr>
        <p:spPr>
          <a:xfrm>
            <a:off x="6562846" y="1875998"/>
            <a:ext cx="503406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If Generic pays cash wages of $50,</a:t>
            </a:r>
          </a:p>
          <a:p>
            <a:pPr>
              <a:lnSpc>
                <a:spcPct val="100000"/>
              </a:lnSpc>
            </a:pPr>
            <a:r>
              <a:rPr lang="en-US" sz="1800" b="1" i="1" dirty="0"/>
              <a:t>the correct entry is the following:</a:t>
            </a:r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64D711F0-B067-D168-CD7D-A2C9880B5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57104"/>
              </p:ext>
            </p:extLst>
          </p:nvPr>
        </p:nvGraphicFramePr>
        <p:xfrm>
          <a:off x="810872" y="2758215"/>
          <a:ext cx="5190603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(asset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(revenue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4CF1948-973E-F2DA-0860-D67724C22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99879"/>
              </p:ext>
            </p:extLst>
          </p:nvPr>
        </p:nvGraphicFramePr>
        <p:xfrm>
          <a:off x="6643588" y="2738731"/>
          <a:ext cx="5190603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Wages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(expense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(asset account)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FD60E6F-40B8-3FFF-EE0C-A312A2B88B4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369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Debits and Credits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8548" y="2020103"/>
            <a:ext cx="8666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primary rules of accounting: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Accounts must be in balance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2857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Every single transaction must generate at least one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debit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one credit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Accounts are categorized as debit and credit accounts.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Debit accounts include assets and expenses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Credit accounts include liabilities, revenue, and capital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3502DA-C678-E984-1A76-F6AC966FCB2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998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Debits and Credits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T-accounts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 informal table used by accountants to visualize transactions.</a:t>
            </a: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T-accounts are formalized with journal entries in double-entry bookkeeping.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T-accounts easily maintain activity for each account and are used to help visualize the entries.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7671C-95CB-A58E-66F3-F44845743482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4CD6DF34-D122-AA41-8DFE-A2FF19432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98652"/>
              </p:ext>
            </p:extLst>
          </p:nvPr>
        </p:nvGraphicFramePr>
        <p:xfrm>
          <a:off x="3173095" y="4726912"/>
          <a:ext cx="8230644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3915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796263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84842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6334293"/>
                    </a:ext>
                  </a:extLst>
                </a:gridCol>
                <a:gridCol w="1510086">
                  <a:extLst>
                    <a:ext uri="{9D8B030D-6E8A-4147-A177-3AD203B41FA5}">
                      <a16:colId xmlns:a16="http://schemas.microsoft.com/office/drawing/2014/main" val="1217380232"/>
                    </a:ext>
                  </a:extLst>
                </a:gridCol>
                <a:gridCol w="848420">
                  <a:extLst>
                    <a:ext uri="{9D8B030D-6E8A-4147-A177-3AD203B41FA5}">
                      <a16:colId xmlns:a16="http://schemas.microsoft.com/office/drawing/2014/main" val="13999202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0095462"/>
                    </a:ext>
                  </a:extLst>
                </a:gridCol>
                <a:gridCol w="1488560">
                  <a:extLst>
                    <a:ext uri="{9D8B030D-6E8A-4147-A177-3AD203B41FA5}">
                      <a16:colId xmlns:a16="http://schemas.microsoft.com/office/drawing/2014/main" val="3805779198"/>
                    </a:ext>
                  </a:extLst>
                </a:gridCol>
                <a:gridCol w="848420">
                  <a:extLst>
                    <a:ext uri="{9D8B030D-6E8A-4147-A177-3AD203B41FA5}">
                      <a16:colId xmlns:a16="http://schemas.microsoft.com/office/drawing/2014/main" val="2758250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(Asset)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Wages (Expense)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 (Revenue)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Entry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Entry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58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Ultimate Goal of Accounting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Overview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Debits and Credits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Goal of Accounting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Main Functions of Money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44195" y="2020103"/>
            <a:ext cx="86669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ultimate goal of accounting is to produce a set of financial statements that include income statements and balance sheets.</a:t>
            </a: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Financial statements provide a picture of the company’s overall financial position at the end of the reporting period.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Income Statement: reports the revenues and expenses for a firm over a given period of time.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28575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Balance Sheet: reports a company’s assets, liabilities, and equity for a specific point in time.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rivate sector businesses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focuses on reporting financial activity and, often, disclosing financial position for purposes of budgetary planning or shareholder reporting.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285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overnmental entity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profit motive.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eporting focuses on disclosing performance from the perspective of the fiscal responsibility.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6F403-1430-CA04-0DC8-7FD12839A78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78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Basic Accounting and Financial Statements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TWO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40D167-55E5-54A5-AC9A-37F7D83A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ABC Company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373FDB-9790-8D98-9018-91130C735544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Income Statement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1399862-A898-6E2B-9691-920D5D1F37E5}"/>
              </a:ext>
            </a:extLst>
          </p:cNvPr>
          <p:cNvSpPr txBox="1">
            <a:spLocks/>
          </p:cNvSpPr>
          <p:nvPr/>
        </p:nvSpPr>
        <p:spPr>
          <a:xfrm>
            <a:off x="6562846" y="1875998"/>
            <a:ext cx="5034064" cy="37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Balance Sheet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17A3F16-8E31-41E7-7BF0-CF1F1A5EE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68277"/>
              </p:ext>
            </p:extLst>
          </p:nvPr>
        </p:nvGraphicFramePr>
        <p:xfrm>
          <a:off x="810870" y="2418079"/>
          <a:ext cx="5190603" cy="3091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REVENUE: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Sales: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EXPENSES: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Wages: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Material: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Overhead: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13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PROFIT: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</a:tbl>
          </a:graphicData>
        </a:graphic>
      </p:graphicFrame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96AF0A37-8B71-BA62-6636-2E6CCD12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79745"/>
              </p:ext>
            </p:extLst>
          </p:nvPr>
        </p:nvGraphicFramePr>
        <p:xfrm>
          <a:off x="6643588" y="2418079"/>
          <a:ext cx="5190603" cy="2156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(Retained Earnings / Profits):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E8D1D6E-9790-C271-D4BF-184BF669F44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69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1066</Words>
  <Application>Microsoft Macintosh PowerPoint</Application>
  <PresentationFormat>Widescreen</PresentationFormat>
  <Paragraphs>256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An Overview of Accounting</vt:lpstr>
      <vt:lpstr>An Overview of Accounting</vt:lpstr>
      <vt:lpstr>Debits and Credits</vt:lpstr>
      <vt:lpstr>Generic Manufacturing Company</vt:lpstr>
      <vt:lpstr>Debits and Credits</vt:lpstr>
      <vt:lpstr>Debits and Credits</vt:lpstr>
      <vt:lpstr>Ultimate Goal of Accounting</vt:lpstr>
      <vt:lpstr>ABC Company</vt:lpstr>
      <vt:lpstr>USA Bank</vt:lpstr>
      <vt:lpstr>Main Functions of Money</vt:lpstr>
      <vt:lpstr>Main Functions of Money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135</cp:revision>
  <dcterms:created xsi:type="dcterms:W3CDTF">2024-05-27T13:09:19Z</dcterms:created>
  <dcterms:modified xsi:type="dcterms:W3CDTF">2025-03-07T17:48:43Z</dcterms:modified>
</cp:coreProperties>
</file>