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374" r:id="rId2"/>
    <p:sldId id="265" r:id="rId3"/>
    <p:sldId id="266" r:id="rId4"/>
    <p:sldId id="268" r:id="rId5"/>
    <p:sldId id="269" r:id="rId6"/>
    <p:sldId id="349" r:id="rId7"/>
    <p:sldId id="270" r:id="rId8"/>
    <p:sldId id="271" r:id="rId9"/>
    <p:sldId id="350" r:id="rId10"/>
    <p:sldId id="369" r:id="rId11"/>
    <p:sldId id="272" r:id="rId12"/>
    <p:sldId id="2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HAPTER TWO: Basic Accounting and Financial Statements" id="{AFAA0F1C-D9CA-6E42-A039-00CC48B3E043}">
          <p14:sldIdLst>
            <p14:sldId id="374"/>
            <p14:sldId id="265"/>
            <p14:sldId id="266"/>
            <p14:sldId id="268"/>
            <p14:sldId id="269"/>
            <p14:sldId id="349"/>
            <p14:sldId id="270"/>
            <p14:sldId id="271"/>
            <p14:sldId id="350"/>
            <p14:sldId id="369"/>
            <p14:sldId id="272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53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06"/>
    <p:restoredTop sz="94613"/>
  </p:normalViewPr>
  <p:slideViewPr>
    <p:cSldViewPr snapToGrid="0">
      <p:cViewPr varScale="1">
        <p:scale>
          <a:sx n="148" d="100"/>
          <a:sy n="148" d="100"/>
        </p:scale>
        <p:origin x="2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3A926-48E1-D343-9CA6-08FBCDDF002D}" type="datetimeFigureOut">
              <a:rPr lang="en-US" smtClean="0"/>
              <a:t>7/8/24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B1B3A-5873-1C49-BEF4-D12FC1A3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03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99117-D345-546F-A9B6-17F82EA08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A219A7-8266-640E-2140-568F82CCF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83EA3-0824-A11B-0065-991431C8D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A8CC7-724E-2FCC-57E9-7525C469F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AF3A0-ACB7-D9DE-2DA5-3F632043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5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08B93-62C8-A383-69D2-2F8DCA891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E5060-29D8-1D9F-73A0-1FA084402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DB412-927C-674E-7FF7-668CC651B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FA4A9-CB73-8C19-F38F-CB658E2A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A9707-AB7A-B9DF-CAC1-475385C1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9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B7498B-818E-34A5-4092-491A24A51D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9553CB-11FD-0BCB-9470-FD8B4500A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94046-3505-43D3-2462-DAC2F1FC7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87D1D-AAE2-AA13-0C78-DEBD230F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91D48-8E89-BF32-7840-7897645C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8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34924-4E0D-85F2-0913-E01ED87FF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2A231-6E76-4D1E-5317-86A82096B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7BE9D-DF84-AE39-73C3-5B86558F6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538DA-C059-7328-13BA-8CF454458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D6775-FDCF-669F-BC3C-4759B066E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6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FE57-6E8B-9A4C-905C-1B8254750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52913-E711-8CFB-55CB-5FA8C4F14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90F7D-6578-C115-E447-9EB9044C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E679B-7D8F-8D9E-7F2D-D40E8A4E5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53C9-4779-3A71-9A0F-4C48A629F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9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D14EB-75DC-F13C-B29B-866ADEDB7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03CA7-0843-D142-C67D-0C747236B3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D384E2-B02E-5170-617B-0A0BE4A4F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116E3-FC63-F6C2-3538-36A5E29F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A6C1D-CF67-A7E4-A9EB-A27702B20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7FB5E7-A078-C4B5-297E-A33A36294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4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B9647-1A7C-2038-9280-68D2003F2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AB02E-2C1C-21AA-EFC2-D6679A476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84864-A305-609A-2B0D-2E187B61C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232A2-9234-141E-0142-46FE005E0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DE2680-F401-AAD8-DF69-2756E44EDA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28BDE4-E37E-5F3A-A285-B323656E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7A07AD-F2B9-1AF9-31AF-0FE355705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03191-CE1B-5EB7-61D3-3E358A3D3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5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ECDF4-EA60-D8BB-41FB-B21BB936F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891BF3-A0CD-B80C-CB73-9AD139A0D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7D3B95-A90D-C31A-0F30-B41F8B836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87D26-DC22-BE95-D21C-156A50D9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B14ACB-F75D-826B-8E13-1CECA4E81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B4A459-AEB0-2372-4F31-B10CB9CB6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A0E8AA-1761-6B24-4C1F-8CE7468BA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5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FC5F8-FE91-FAAC-FD10-0CE2C4A4C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131E3-C922-18BE-9747-3C16EA5BA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C3F52-0274-2638-210B-E9EBEC0DC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F213E2-DBF2-EA6F-70CF-CC940570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94BF4D-19FE-D5E1-F43A-FA68DF90F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4B12F-A422-5911-B154-4108B0FFB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0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9E7D3-D5B0-BFDA-E8C0-A2E7DC94D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7A1CC5-FA7E-D3AA-0EFA-C3970A3D9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1D5968-EA79-D084-417F-3C286E381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6C854-2E3E-7FF9-89BA-3D84FC03E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529DA-BAAA-270F-9DB5-318DBECB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85961-18BD-C1FA-CB22-F174520B3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9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5FDC0B-61FA-1194-1AEF-49851A08A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7D616-9110-F1E3-6BD9-774ABDC60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605DB-227D-8447-ECA7-E3FBA30C8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5FCB2-9E43-8CDA-D9C3-8BD1117C6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FFF6E-91D8-0672-A572-6AF0B41A6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9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room with a window and blinds&#10;&#10;Description automatically generated">
            <a:extLst>
              <a:ext uri="{FF2B5EF4-FFF2-40B4-BE49-F238E27FC236}">
                <a16:creationId xmlns:a16="http://schemas.microsoft.com/office/drawing/2014/main" id="{7542A9FC-4419-FB8B-26CC-CE381DD088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2CD7CF-469C-5AF6-C5C2-706D2B7D6EBF}"/>
              </a:ext>
            </a:extLst>
          </p:cNvPr>
          <p:cNvSpPr txBox="1"/>
          <p:nvPr/>
        </p:nvSpPr>
        <p:spPr>
          <a:xfrm>
            <a:off x="7018317" y="1183574"/>
            <a:ext cx="2386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05376"/>
                </a:solidFill>
              </a:rPr>
              <a:t>CHAPTER TWO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C7EC57-C6AE-1B06-992F-897BD3E0609F}"/>
              </a:ext>
            </a:extLst>
          </p:cNvPr>
          <p:cNvSpPr txBox="1"/>
          <p:nvPr/>
        </p:nvSpPr>
        <p:spPr>
          <a:xfrm>
            <a:off x="7018317" y="1769423"/>
            <a:ext cx="41769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Basic Accounting and Financial Statement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129C2C-2108-4AA4-8067-D52C6CC7F9E7}"/>
              </a:ext>
            </a:extLst>
          </p:cNvPr>
          <p:cNvSpPr txBox="1"/>
          <p:nvPr/>
        </p:nvSpPr>
        <p:spPr>
          <a:xfrm>
            <a:off x="7069776" y="2690336"/>
            <a:ext cx="231537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Overview of Accounting</a:t>
            </a:r>
          </a:p>
          <a:p>
            <a:endParaRPr lang="en-US" sz="1600" dirty="0"/>
          </a:p>
          <a:p>
            <a:r>
              <a:rPr lang="en-US" sz="1600" dirty="0"/>
              <a:t>Debits and Credits</a:t>
            </a:r>
          </a:p>
          <a:p>
            <a:endParaRPr lang="en-US" sz="1600" dirty="0"/>
          </a:p>
          <a:p>
            <a:r>
              <a:rPr lang="en-US" sz="1600" dirty="0"/>
              <a:t>Goal of Accounting</a:t>
            </a:r>
          </a:p>
          <a:p>
            <a:endParaRPr lang="en-US" sz="1600" dirty="0"/>
          </a:p>
          <a:p>
            <a:r>
              <a:rPr lang="en-US" sz="1600" dirty="0"/>
              <a:t>Main Functions of Money</a:t>
            </a:r>
          </a:p>
          <a:p>
            <a:endParaRPr lang="en-US" sz="16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47634D2-8F7D-00B7-8A24-16BCABBE3C7F}"/>
              </a:ext>
            </a:extLst>
          </p:cNvPr>
          <p:cNvCxnSpPr/>
          <p:nvPr/>
        </p:nvCxnSpPr>
        <p:spPr>
          <a:xfrm>
            <a:off x="7131132" y="2357252"/>
            <a:ext cx="424542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758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Basic Accounting and Financial Statements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TWO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A40D167-55E5-54A5-AC9A-37F7D83A2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USA Bank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4373FDB-9790-8D98-9018-91130C735544}"/>
              </a:ext>
            </a:extLst>
          </p:cNvPr>
          <p:cNvSpPr txBox="1">
            <a:spLocks/>
          </p:cNvSpPr>
          <p:nvPr/>
        </p:nvSpPr>
        <p:spPr>
          <a:xfrm>
            <a:off x="723419" y="1878538"/>
            <a:ext cx="5278054" cy="3785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i="1" dirty="0"/>
              <a:t>Income Statement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1399862-A898-6E2B-9691-920D5D1F37E5}"/>
              </a:ext>
            </a:extLst>
          </p:cNvPr>
          <p:cNvSpPr txBox="1">
            <a:spLocks/>
          </p:cNvSpPr>
          <p:nvPr/>
        </p:nvSpPr>
        <p:spPr>
          <a:xfrm>
            <a:off x="6562846" y="1875998"/>
            <a:ext cx="5034064" cy="3785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i="1" dirty="0"/>
              <a:t>Balance Sheet</a:t>
            </a:r>
          </a:p>
        </p:txBody>
      </p:sp>
      <p:graphicFrame>
        <p:nvGraphicFramePr>
          <p:cNvPr id="14" name="Table 10">
            <a:extLst>
              <a:ext uri="{FF2B5EF4-FFF2-40B4-BE49-F238E27FC236}">
                <a16:creationId xmlns:a16="http://schemas.microsoft.com/office/drawing/2014/main" id="{717A3F16-8E31-41E7-7BF0-CF1F1A5EEE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057569"/>
              </p:ext>
            </p:extLst>
          </p:nvPr>
        </p:nvGraphicFramePr>
        <p:xfrm>
          <a:off x="810870" y="2418079"/>
          <a:ext cx="5190603" cy="3776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53189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1325301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1412113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Expenses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(Debits)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Revenue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(Credits)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128867">
                <a:tc>
                  <a:txBody>
                    <a:bodyPr/>
                    <a:lstStyle/>
                    <a:p>
                      <a:pPr lvl="0"/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INCOME: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137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Interest Income: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$200,000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  <a:tr h="223232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EXPENSES: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955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Salaries (wages):</a:t>
                      </a:r>
                    </a:p>
                    <a:p>
                      <a:pPr lvl="1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(paid to employees)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042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Interest: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(paid to depositors)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08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Other Overhead: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137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TOTAL EXPENSES: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$150,000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322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PROFIT (Credit) or LOSS (Debit):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444379"/>
                  </a:ext>
                </a:extLst>
              </a:tr>
            </a:tbl>
          </a:graphicData>
        </a:graphic>
      </p:graphicFrame>
      <p:graphicFrame>
        <p:nvGraphicFramePr>
          <p:cNvPr id="18" name="Table 10">
            <a:extLst>
              <a:ext uri="{FF2B5EF4-FFF2-40B4-BE49-F238E27FC236}">
                <a16:creationId xmlns:a16="http://schemas.microsoft.com/office/drawing/2014/main" id="{96AF0A37-8B71-BA62-6636-2E6CCD12B1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414044"/>
              </p:ext>
            </p:extLst>
          </p:nvPr>
        </p:nvGraphicFramePr>
        <p:xfrm>
          <a:off x="6643588" y="2418079"/>
          <a:ext cx="5190603" cy="29895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53189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1325301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1412113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Credits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128867">
                <a:tc>
                  <a:txBody>
                    <a:bodyPr/>
                    <a:lstStyle/>
                    <a:p>
                      <a:pPr lvl="0"/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ASSETS: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137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Loans to Borrowers: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$1,000,000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Government Bonds: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$1,000,000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567707"/>
                  </a:ext>
                </a:extLst>
              </a:tr>
              <a:tr h="223232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LIABILITIES &amp; CAPITAL: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955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Deposits from Customers: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$1,800,000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042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Capital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08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TOTALS: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$2,000,000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$2,000,000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10245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FB86900-910B-BDBB-D78F-9423FE1711AE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10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49446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Main Functions of Money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Basic Accounting and Financial Statements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Overview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Debits and Credits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Goal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Main Functions of Money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44195" y="2020103"/>
            <a:ext cx="86669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Money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Money is valuable because it is accepted as a means of payment.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Historically, we have seen two types of money: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28575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Commodity Money: money with intrinsic value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28575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Fiat Money: paper money without intrinsic value</a:t>
            </a:r>
            <a:r>
              <a:rPr lang="en-US" sz="2000" dirty="0">
                <a:effectLst/>
              </a:rPr>
              <a:t>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711D8B-A2D0-301E-65AA-A796D3CDF36A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11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66259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Main Functions of Money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Basic Accounting and Financial Statements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Overview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Debits and Credits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Goal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Main Functions of Money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44195" y="2020103"/>
            <a:ext cx="86669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Money fulfills three main functions:</a:t>
            </a:r>
            <a:b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28575" lvl="1" indent="-342900">
              <a:buFont typeface="+mj-lt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Money must act as a medium of exchange.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28575" lvl="1" indent="-342900">
              <a:buFont typeface="+mj-lt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Money acts as a store of value.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28575" lvl="1" indent="-342900">
              <a:buFont typeface="+mj-lt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Money must act as a unit of account that enables us to compare different prices.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AC8949-4B9E-C932-A732-1AFC0F20235A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12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25014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An Overview of Accounting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Basic Accounting and Financial Statements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05376"/>
                </a:solidFill>
              </a:rPr>
              <a:t>Overview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Debits and Credits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Goal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Main Functions of Money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94992" y="2020103"/>
            <a:ext cx="86669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Accounting</a:t>
            </a:r>
            <a:br>
              <a:rPr lang="en-US" b="1" dirty="0"/>
            </a:br>
            <a:r>
              <a:rPr lang="en-US" dirty="0"/>
              <a:t>The process of recording financial transactions.</a:t>
            </a:r>
          </a:p>
          <a:p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Accounting provides the framework that allows each and every economic transaction to be expressed in a systematic way. </a:t>
            </a:r>
          </a:p>
          <a:p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Accounting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enables people to record transactions and measure assets, liabilities, and capital.</a:t>
            </a:r>
          </a:p>
          <a:p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marR="85725" lvl="1" indent="-342900">
              <a:buFont typeface="Symbol" pitchFamily="2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Liabilities + Capital = Assets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C895CF-5F6D-E120-5787-652DD36ADE45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2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4459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An Overview of Accounting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Basic Accounting and Financial Statements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05376"/>
                </a:solidFill>
              </a:rPr>
              <a:t>Overview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Debits and Credits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Goal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Main Functions of Money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10332" y="2020103"/>
            <a:ext cx="86669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572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 understanding of accounting is required to understand the economy and the way the banking system operates.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572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5725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Accounting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based on a system called double-entry bookkeeping.</a:t>
            </a:r>
          </a:p>
          <a:p>
            <a:pPr marL="88900" marR="85725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85725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Double-entry bookkeeping:</a:t>
            </a:r>
          </a:p>
          <a:p>
            <a:pPr marL="1200150" marR="85725" lvl="2" indent="-285750"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system of accounting where every entry requires a corresponding and opposite entry.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200150" marR="85725" lvl="2" indent="-285750">
              <a:buFont typeface="Courier New" panose="02070309020205020404" pitchFamily="49" charset="0"/>
              <a:buChar char="o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ouble entries are referred to as debits and credits.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E3A13F-9FF4-90A9-FAF7-B3E677E8758B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3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97283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Debits and Credits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Basic Accounting and Financial Statements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Overview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Debits and Credits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Goal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Main Functions of Money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21615" y="2020103"/>
            <a:ext cx="866692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Balance Sheet transactions are described by credits and debits.</a:t>
            </a: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31850" marR="285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Debits are recorded on the left side of each entry and can be described as funds that are coming into a household, firm, or organization.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285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Credits are recorded on the right side of each entry, and can be described as outgoing funds, obligations, or equity.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Transactions must be in balance.</a:t>
            </a:r>
          </a:p>
          <a:p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total debits must be equal to the total credits.</a:t>
            </a:r>
            <a:r>
              <a:rPr lang="en-US" sz="2000" dirty="0">
                <a:effectLst/>
              </a:rPr>
              <a:t> </a:t>
            </a: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9C1C9-3FC0-00AA-05BD-6E51E8E6BAC0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4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68705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Generic Manufacturing Company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Basic Accounting and Financial Statements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TWO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974B821-8AD2-A2DB-4358-F3AD24EE1D17}"/>
              </a:ext>
            </a:extLst>
          </p:cNvPr>
          <p:cNvSpPr txBox="1">
            <a:spLocks/>
          </p:cNvSpPr>
          <p:nvPr/>
        </p:nvSpPr>
        <p:spPr>
          <a:xfrm>
            <a:off x="723419" y="1878538"/>
            <a:ext cx="5278054" cy="7141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i="1" dirty="0"/>
              <a:t>If Generic sells a product for $100 in a cash transaction, the correct entry is the following: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024E0C9-0146-36BC-D38F-AE6E1984F509}"/>
              </a:ext>
            </a:extLst>
          </p:cNvPr>
          <p:cNvSpPr txBox="1">
            <a:spLocks/>
          </p:cNvSpPr>
          <p:nvPr/>
        </p:nvSpPr>
        <p:spPr>
          <a:xfrm>
            <a:off x="6562846" y="1875998"/>
            <a:ext cx="5034064" cy="7141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i="1" dirty="0"/>
              <a:t>If Generic pays cash wages of $50,</a:t>
            </a:r>
          </a:p>
          <a:p>
            <a:pPr>
              <a:lnSpc>
                <a:spcPct val="100000"/>
              </a:lnSpc>
            </a:pPr>
            <a:r>
              <a:rPr lang="en-US" sz="1800" b="1" i="1" dirty="0"/>
              <a:t>the correct entry is the following:</a:t>
            </a:r>
          </a:p>
        </p:txBody>
      </p:sp>
      <p:graphicFrame>
        <p:nvGraphicFramePr>
          <p:cNvPr id="7" name="Table 10">
            <a:extLst>
              <a:ext uri="{FF2B5EF4-FFF2-40B4-BE49-F238E27FC236}">
                <a16:creationId xmlns:a16="http://schemas.microsoft.com/office/drawing/2014/main" id="{64D711F0-B067-D168-CD7D-A2C9880B5E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557104"/>
              </p:ext>
            </p:extLst>
          </p:nvPr>
        </p:nvGraphicFramePr>
        <p:xfrm>
          <a:off x="810872" y="2758215"/>
          <a:ext cx="5190603" cy="1529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53189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1325301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1412113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Credits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Cash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(asset account)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Sales 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(revenue account)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304253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4CF1948-973E-F2DA-0860-D67724C22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999879"/>
              </p:ext>
            </p:extLst>
          </p:nvPr>
        </p:nvGraphicFramePr>
        <p:xfrm>
          <a:off x="6643588" y="2738731"/>
          <a:ext cx="5190603" cy="1529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53189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1325301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1412113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Credits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Wages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(expense account)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Cash 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(asset account)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304253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FD60E6F-40B8-3FFF-EE0C-A312A2B88B44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5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3693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Debits and Credits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Basic Accounting and Financial Statements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Overview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Debits and Credits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Goal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Main Functions of Money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8548" y="2020103"/>
            <a:ext cx="86669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Two primary rules of accounting: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28575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Accounts must be in balance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28575" lvl="1" indent="-342900">
              <a:buFont typeface="+mj-lt"/>
              <a:buAutoNum type="arabicPeriod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Every single transaction must generate at least one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debit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one credit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Accounts are categorized as debit and credit accounts.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285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Debit accounts include assets and expenses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285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Credit accounts include liabilities, revenue, and capital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3502DA-C678-E984-1A76-F6AC966FCB24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6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39981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Debits and Credits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Basic Accounting and Financial Statements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Overview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Debits and Credits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Goal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Main Functions of Money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44195" y="2020103"/>
            <a:ext cx="866692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T-accounts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 informal table used by accountants to visualize transactions.</a:t>
            </a: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T-accounts are formalized with journal entries in double-entry bookkeeping.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285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T-accounts easily maintain activity for each account and are used to help visualize the entries.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87671C-95CB-A58E-66F3-F44845743482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7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4" name="Table 10">
            <a:extLst>
              <a:ext uri="{FF2B5EF4-FFF2-40B4-BE49-F238E27FC236}">
                <a16:creationId xmlns:a16="http://schemas.microsoft.com/office/drawing/2014/main" id="{4CD6DF34-D122-AA41-8DFE-A2FF19432D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398652"/>
              </p:ext>
            </p:extLst>
          </p:nvPr>
        </p:nvGraphicFramePr>
        <p:xfrm>
          <a:off x="3173095" y="4726912"/>
          <a:ext cx="8230644" cy="1112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3915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796263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848420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6334293"/>
                    </a:ext>
                  </a:extLst>
                </a:gridCol>
                <a:gridCol w="1510086">
                  <a:extLst>
                    <a:ext uri="{9D8B030D-6E8A-4147-A177-3AD203B41FA5}">
                      <a16:colId xmlns:a16="http://schemas.microsoft.com/office/drawing/2014/main" val="1217380232"/>
                    </a:ext>
                  </a:extLst>
                </a:gridCol>
                <a:gridCol w="848420">
                  <a:extLst>
                    <a:ext uri="{9D8B030D-6E8A-4147-A177-3AD203B41FA5}">
                      <a16:colId xmlns:a16="http://schemas.microsoft.com/office/drawing/2014/main" val="139992025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830095462"/>
                    </a:ext>
                  </a:extLst>
                </a:gridCol>
                <a:gridCol w="1488560">
                  <a:extLst>
                    <a:ext uri="{9D8B030D-6E8A-4147-A177-3AD203B41FA5}">
                      <a16:colId xmlns:a16="http://schemas.microsoft.com/office/drawing/2014/main" val="3805779198"/>
                    </a:ext>
                  </a:extLst>
                </a:gridCol>
                <a:gridCol w="848420">
                  <a:extLst>
                    <a:ext uri="{9D8B030D-6E8A-4147-A177-3AD203B41FA5}">
                      <a16:colId xmlns:a16="http://schemas.microsoft.com/office/drawing/2014/main" val="27582503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Cash (Asset)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Wages (Expense)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Sales (Revenue)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Entry #1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Entry #2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23042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6584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Ultimate Goal of Accounting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Basic Accounting and Financial Statements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Overview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Debits and Credits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Goal of Accounting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Main Functions of Money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44195" y="2020103"/>
            <a:ext cx="866692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ultimate goal of accounting is to produce a set of financial statements that include income statements and balance sheets.</a:t>
            </a: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Financial statements provide a picture of the company’s overall financial position at the end of the reporting period.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28575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Income Statement: reports the revenues and expenses for a firm over a given period of time.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28575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Balance Sheet: reports a company’s assets, liabilities, and equity for a specific point in time.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P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rivate sector businesses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focuses on reporting financial activity and, often, disclosing financial position for purposes of budgetary planning or shareholder reporting.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28575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G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overnmental entity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 profit motive. 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eporting focuses on disclosing performance from the perspective of the fiscal responsibility.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16F403-1430-CA04-0DC8-7FD12839A78F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8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63784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Basic Accounting and Financial Statements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TWO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A40D167-55E5-54A5-AC9A-37F7D83A2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ABC Company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4373FDB-9790-8D98-9018-91130C735544}"/>
              </a:ext>
            </a:extLst>
          </p:cNvPr>
          <p:cNvSpPr txBox="1">
            <a:spLocks/>
          </p:cNvSpPr>
          <p:nvPr/>
        </p:nvSpPr>
        <p:spPr>
          <a:xfrm>
            <a:off x="723419" y="1878538"/>
            <a:ext cx="5278054" cy="3785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i="1" dirty="0"/>
              <a:t>Income Statement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1399862-A898-6E2B-9691-920D5D1F37E5}"/>
              </a:ext>
            </a:extLst>
          </p:cNvPr>
          <p:cNvSpPr txBox="1">
            <a:spLocks/>
          </p:cNvSpPr>
          <p:nvPr/>
        </p:nvSpPr>
        <p:spPr>
          <a:xfrm>
            <a:off x="6562846" y="1875998"/>
            <a:ext cx="5034064" cy="3785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i="1" dirty="0"/>
              <a:t>Balance Sheet</a:t>
            </a:r>
          </a:p>
        </p:txBody>
      </p:sp>
      <p:graphicFrame>
        <p:nvGraphicFramePr>
          <p:cNvPr id="14" name="Table 10">
            <a:extLst>
              <a:ext uri="{FF2B5EF4-FFF2-40B4-BE49-F238E27FC236}">
                <a16:creationId xmlns:a16="http://schemas.microsoft.com/office/drawing/2014/main" id="{717A3F16-8E31-41E7-7BF0-CF1F1A5EEE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768277"/>
              </p:ext>
            </p:extLst>
          </p:nvPr>
        </p:nvGraphicFramePr>
        <p:xfrm>
          <a:off x="810870" y="2418079"/>
          <a:ext cx="5190603" cy="30911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53189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1325301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1412113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Credits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128867">
                <a:tc>
                  <a:txBody>
                    <a:bodyPr/>
                    <a:lstStyle/>
                    <a:p>
                      <a:pPr lvl="0"/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REVENUE: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137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Sales: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$100,000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  <a:tr h="223232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EXPENSES: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955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Wages: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042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Material: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08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Overhead: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137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22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PROFIT: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444379"/>
                  </a:ext>
                </a:extLst>
              </a:tr>
            </a:tbl>
          </a:graphicData>
        </a:graphic>
      </p:graphicFrame>
      <p:graphicFrame>
        <p:nvGraphicFramePr>
          <p:cNvPr id="18" name="Table 10">
            <a:extLst>
              <a:ext uri="{FF2B5EF4-FFF2-40B4-BE49-F238E27FC236}">
                <a16:creationId xmlns:a16="http://schemas.microsoft.com/office/drawing/2014/main" id="{96AF0A37-8B71-BA62-6636-2E6CCD12B1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179745"/>
              </p:ext>
            </p:extLst>
          </p:nvPr>
        </p:nvGraphicFramePr>
        <p:xfrm>
          <a:off x="6643588" y="2418079"/>
          <a:ext cx="5190603" cy="2156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53189">
                  <a:extLst>
                    <a:ext uri="{9D8B030D-6E8A-4147-A177-3AD203B41FA5}">
                      <a16:colId xmlns:a16="http://schemas.microsoft.com/office/drawing/2014/main" val="4228991381"/>
                    </a:ext>
                  </a:extLst>
                </a:gridCol>
                <a:gridCol w="1325301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1412113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Credits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128867">
                <a:tc>
                  <a:txBody>
                    <a:bodyPr/>
                    <a:lstStyle/>
                    <a:p>
                      <a:pPr lvl="0"/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ASSETS: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137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Cash: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$20,000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  <a:tr h="223232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LIABILITIES &amp; CAPITAL: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955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Liabilities: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042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Capital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(Retained Earnings / Profits):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$20,000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08184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E8D1D6E-9790-C271-D4BF-184BF669F440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9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11699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</TotalTime>
  <Words>1066</Words>
  <Application>Microsoft Macintosh PowerPoint</Application>
  <PresentationFormat>Widescreen</PresentationFormat>
  <Paragraphs>256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Symbol</vt:lpstr>
      <vt:lpstr>Times New Roman</vt:lpstr>
      <vt:lpstr>Office Theme</vt:lpstr>
      <vt:lpstr>PowerPoint Presentation</vt:lpstr>
      <vt:lpstr>An Overview of Accounting</vt:lpstr>
      <vt:lpstr>An Overview of Accounting</vt:lpstr>
      <vt:lpstr>Debits and Credits</vt:lpstr>
      <vt:lpstr>Generic Manufacturing Company</vt:lpstr>
      <vt:lpstr>Debits and Credits</vt:lpstr>
      <vt:lpstr>Debits and Credits</vt:lpstr>
      <vt:lpstr>Ultimate Goal of Accounting</vt:lpstr>
      <vt:lpstr>ABC Company</vt:lpstr>
      <vt:lpstr>USA Bank</vt:lpstr>
      <vt:lpstr>Main Functions of Money</vt:lpstr>
      <vt:lpstr>Main Functions of Money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Slide</dc:title>
  <dc:creator>Neil S Luft</dc:creator>
  <cp:lastModifiedBy>Neil S Luft</cp:lastModifiedBy>
  <cp:revision>134</cp:revision>
  <dcterms:created xsi:type="dcterms:W3CDTF">2024-05-27T13:09:19Z</dcterms:created>
  <dcterms:modified xsi:type="dcterms:W3CDTF">2024-07-08T21:03:18Z</dcterms:modified>
</cp:coreProperties>
</file>