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375" r:id="rId2"/>
    <p:sldId id="267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HAPTER THREE: The Fed and The Treasury" id="{39E42B91-140C-3E4F-ADE1-A3B685835CF0}">
          <p14:sldIdLst>
            <p14:sldId id="375"/>
            <p14:sldId id="267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53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092"/>
    <p:restoredTop sz="94630"/>
  </p:normalViewPr>
  <p:slideViewPr>
    <p:cSldViewPr snapToGrid="0">
      <p:cViewPr varScale="1">
        <p:scale>
          <a:sx n="150" d="100"/>
          <a:sy n="150" d="100"/>
        </p:scale>
        <p:origin x="18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3A926-48E1-D343-9CA6-08FBCDDF002D}" type="datetimeFigureOut">
              <a:rPr lang="en-US" smtClean="0"/>
              <a:t>7/8/24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B1B3A-5873-1C49-BEF4-D12FC1A3A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03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99117-D345-546F-A9B6-17F82EA08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A219A7-8266-640E-2140-568F82CCF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83EA3-0824-A11B-0065-991431C8D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A8CC7-724E-2FCC-57E9-7525C469F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AF3A0-ACB7-D9DE-2DA5-3F632043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55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08B93-62C8-A383-69D2-2F8DCA891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AE5060-29D8-1D9F-73A0-1FA084402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DB412-927C-674E-7FF7-668CC651B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FA4A9-CB73-8C19-F38F-CB658E2A5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A9707-AB7A-B9DF-CAC1-475385C1F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9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B7498B-818E-34A5-4092-491A24A51D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9553CB-11FD-0BCB-9470-FD8B4500A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94046-3505-43D3-2462-DAC2F1FC7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87D1D-AAE2-AA13-0C78-DEBD230F4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91D48-8E89-BF32-7840-7897645C7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080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34924-4E0D-85F2-0913-E01ED87FF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2A231-6E76-4D1E-5317-86A82096B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7BE9D-DF84-AE39-73C3-5B86558F6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538DA-C059-7328-13BA-8CF454458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D6775-FDCF-669F-BC3C-4759B066E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6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1FE57-6E8B-9A4C-905C-1B8254750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52913-E711-8CFB-55CB-5FA8C4F14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90F7D-6578-C115-E447-9EB9044C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E679B-7D8F-8D9E-7F2D-D40E8A4E5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F53C9-4779-3A71-9A0F-4C48A629F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9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D14EB-75DC-F13C-B29B-866ADEDB7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03CA7-0843-D142-C67D-0C747236B3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D384E2-B02E-5170-617B-0A0BE4A4F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116E3-FC63-F6C2-3538-36A5E29F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A6C1D-CF67-A7E4-A9EB-A27702B20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7FB5E7-A078-C4B5-297E-A33A36294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4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B9647-1A7C-2038-9280-68D2003F2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AB02E-2C1C-21AA-EFC2-D6679A476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784864-A305-609A-2B0D-2E187B61C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F232A2-9234-141E-0142-46FE005E0C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DE2680-F401-AAD8-DF69-2756E44EDA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28BDE4-E37E-5F3A-A285-B323656E6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7A07AD-F2B9-1AF9-31AF-0FE355705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703191-CE1B-5EB7-61D3-3E358A3D3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54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ECDF4-EA60-D8BB-41FB-B21BB936F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891BF3-A0CD-B80C-CB73-9AD139A0D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7D3B95-A90D-C31A-0F30-B41F8B836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387D26-DC22-BE95-D21C-156A50D9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B14ACB-F75D-826B-8E13-1CECA4E81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B4A459-AEB0-2372-4F31-B10CB9CB6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A0E8AA-1761-6B24-4C1F-8CE7468BA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5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FC5F8-FE91-FAAC-FD10-0CE2C4A4C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131E3-C922-18BE-9747-3C16EA5BA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FC3F52-0274-2638-210B-E9EBEC0DC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F213E2-DBF2-EA6F-70CF-CC940570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94BF4D-19FE-D5E1-F43A-FA68DF90F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04B12F-A422-5911-B154-4108B0FFB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02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9E7D3-D5B0-BFDA-E8C0-A2E7DC94D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7A1CC5-FA7E-D3AA-0EFA-C3970A3D9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1D5968-EA79-D084-417F-3C286E381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16C854-2E3E-7FF9-89BA-3D84FC03E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1529DA-BAAA-270F-9DB5-318DBECB7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185961-18BD-C1FA-CB22-F174520B3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9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5FDC0B-61FA-1194-1AEF-49851A08A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7D616-9110-F1E3-6BD9-774ABDC60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605DB-227D-8447-ECA7-E3FBA30C82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5FCB2-9E43-8CDA-D9C3-8BD1117C6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FFF6E-91D8-0672-A572-6AF0B41A68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9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room with a window and blinds&#10;&#10;Description automatically generated">
            <a:extLst>
              <a:ext uri="{FF2B5EF4-FFF2-40B4-BE49-F238E27FC236}">
                <a16:creationId xmlns:a16="http://schemas.microsoft.com/office/drawing/2014/main" id="{7542A9FC-4419-FB8B-26CC-CE381DD088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2CD7CF-469C-5AF6-C5C2-706D2B7D6EBF}"/>
              </a:ext>
            </a:extLst>
          </p:cNvPr>
          <p:cNvSpPr txBox="1"/>
          <p:nvPr/>
        </p:nvSpPr>
        <p:spPr>
          <a:xfrm>
            <a:off x="7018317" y="1183574"/>
            <a:ext cx="26009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05376"/>
                </a:solidFill>
              </a:rPr>
              <a:t>CHAPTER THREE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C7EC57-C6AE-1B06-992F-897BD3E0609F}"/>
              </a:ext>
            </a:extLst>
          </p:cNvPr>
          <p:cNvSpPr txBox="1"/>
          <p:nvPr/>
        </p:nvSpPr>
        <p:spPr>
          <a:xfrm>
            <a:off x="7018317" y="1769423"/>
            <a:ext cx="45157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Relationship of the Federal Reserve Bank and</a:t>
            </a:r>
          </a:p>
          <a:p>
            <a:r>
              <a:rPr lang="en-US" b="1" i="1" dirty="0"/>
              <a:t>The U.S. Treasury Department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129C2C-2108-4AA4-8067-D52C6CC7F9E7}"/>
              </a:ext>
            </a:extLst>
          </p:cNvPr>
          <p:cNvSpPr txBox="1"/>
          <p:nvPr/>
        </p:nvSpPr>
        <p:spPr>
          <a:xfrm>
            <a:off x="7069776" y="2766533"/>
            <a:ext cx="2783454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Purpose of the Federal Reserve</a:t>
            </a:r>
          </a:p>
          <a:p>
            <a:endParaRPr lang="en-US" sz="1600" dirty="0"/>
          </a:p>
          <a:p>
            <a:r>
              <a:rPr lang="en-US" sz="1600" dirty="0"/>
              <a:t>U.S. Treasury Department</a:t>
            </a:r>
          </a:p>
          <a:p>
            <a:endParaRPr lang="en-US" sz="1600" dirty="0"/>
          </a:p>
          <a:p>
            <a:r>
              <a:rPr lang="en-US" sz="1600" dirty="0"/>
              <a:t>Relationship Between The Fed</a:t>
            </a:r>
          </a:p>
          <a:p>
            <a:r>
              <a:rPr lang="en-US" sz="1600" dirty="0"/>
              <a:t>And The Treasury</a:t>
            </a:r>
          </a:p>
          <a:p>
            <a:endParaRPr lang="en-US" sz="1600" dirty="0"/>
          </a:p>
          <a:p>
            <a:r>
              <a:rPr lang="en-US" sz="1600" dirty="0"/>
              <a:t>Money Origination</a:t>
            </a:r>
          </a:p>
          <a:p>
            <a:endParaRPr lang="en-US" sz="1600" dirty="0"/>
          </a:p>
          <a:p>
            <a:r>
              <a:rPr lang="en-US" sz="1600" dirty="0"/>
              <a:t>Deficits and Debts</a:t>
            </a:r>
          </a:p>
          <a:p>
            <a:endParaRPr lang="en-US" sz="1600" dirty="0"/>
          </a:p>
          <a:p>
            <a:r>
              <a:rPr lang="en-US" sz="1600" dirty="0"/>
              <a:t>Government Bonds</a:t>
            </a:r>
          </a:p>
          <a:p>
            <a:endParaRPr lang="en-US" sz="16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47634D2-8F7D-00B7-8A24-16BCABBE3C7F}"/>
              </a:ext>
            </a:extLst>
          </p:cNvPr>
          <p:cNvCxnSpPr/>
          <p:nvPr/>
        </p:nvCxnSpPr>
        <p:spPr>
          <a:xfrm>
            <a:off x="7131132" y="2599707"/>
            <a:ext cx="424542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61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Government Bonds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Relationship of the Federal Reserve Bank and the U.S. Treasury Department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Purpose of the Federal Reserve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U.S. Treasury Department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Relationship Between The Fed</a:t>
            </a: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And The Treasury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Origination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Deficits and Debts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Government Bonds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Government Bond</a:t>
            </a:r>
            <a:b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form of security sold by the government.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318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Often called a fixed income security because it earns a fixed amount of interest every year for the duration of the bond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Government bonds are issued to raise money for government operations.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price of government bonds is influenced by future value and present value.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Future value - the value of an asset at a specific future date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Present value -the current value of a future sum of money or stream of payments, based on a specific rate of return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THREE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781616-02BA-D310-575C-B70238FAB337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10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87525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Government Bonds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Relationship of the Federal Reserve Bank and the U.S. Treasury Department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Purpose of the Federal Reserve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U.S. Treasury Department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Relationship Between The Fed</a:t>
            </a: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And The Treasury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Origination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Deficits and Debts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Government Bonds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bond price is calculated by the following function: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Bond Price = $C/(1+R) + $C/(1+R)^2 + $C/(1+R)^3 + …. + $C/(1+R)^29 + (C+F)/(1+R)^30</a:t>
            </a:r>
          </a:p>
          <a:p>
            <a:pPr marL="88900" marR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	Where C is the coupon payment, R is the interest rate, and F is the face value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Fed is involved in bond purchases.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Fed will purchase treasury securities in times of low economic confidence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purchase of bonds causes both benefits and drawbacks to citizens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Once economic confidence is restored, neutrality returns to the equation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THREE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29E740-5F6F-4602-B075-2129B85FA93A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11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54443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Government Bonds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Relationship of the Federal Reserve Bank and the U.S. Treasury Department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Purpose of the Federal Reserve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U.S. Treasury Department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Relationship Between The Fed</a:t>
            </a: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And The Treasury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Origination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Deficits and Debts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Government Bonds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economy becomes wealthier when GDP rates are higher than the growth rate of debt.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It is crucial to pay attention to the efficiency of the government's spending – it will lead us to economic health or economic destruction.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Wise spending will improve the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ratio of debt to GDP and can return the economy to equilibrium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THREE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32D32D-607C-3FA0-753E-4E08E84DD045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12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56773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Purpose of the Federal Reserve (“The Fed</a:t>
            </a:r>
            <a:r>
              <a:rPr lang="en-US" sz="3600" dirty="0">
                <a:solidFill>
                  <a:srgbClr val="105376"/>
                </a:solidFill>
                <a:sym typeface="Wingdings" pitchFamily="2" charset="2"/>
              </a:rPr>
              <a:t>”)</a:t>
            </a:r>
            <a:endParaRPr lang="en-US" sz="3600" dirty="0">
              <a:solidFill>
                <a:srgbClr val="105376"/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Relationship of the Federal Reserve Bank and the U.S. Treasury Department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105376"/>
                </a:solidFill>
              </a:rPr>
              <a:t>Purpose of the Federal Reserve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U.S. Treasury Department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Relationship Between The Fed</a:t>
            </a: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And The Treasury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Origination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Deficits and Debts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Government Bonds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14287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Federal Reserve</a:t>
            </a:r>
            <a:b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central bank of the United States.</a:t>
            </a:r>
          </a:p>
          <a:p>
            <a:pPr marL="88900" marR="142875"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1428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Federal Reserve is the bank to the commercial banking system, and the banker of last resort.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1428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Fed is the bank to the banks.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1428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Central Bank: a national bank that provides financial and banking services for its country’s government and commercial banking system - conducts monetary policy by manipulating the supply of money.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1428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 independent institution that typically works hand-in-hand with the government and was created by the Federal Reserve Act of 1913.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THREE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855FE7-1AE6-F88D-13B9-F87CB230A904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2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1017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Purpose of the Federal Reserve (“The Fed</a:t>
            </a:r>
            <a:r>
              <a:rPr lang="en-US" sz="3600" dirty="0">
                <a:solidFill>
                  <a:srgbClr val="105376"/>
                </a:solidFill>
                <a:sym typeface="Wingdings" pitchFamily="2" charset="2"/>
              </a:rPr>
              <a:t>”)</a:t>
            </a:r>
            <a:endParaRPr lang="en-US" sz="3600" dirty="0">
              <a:solidFill>
                <a:srgbClr val="105376"/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Relationship of the Federal Reserve Bank and the U.S. Treasury Department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105376"/>
                </a:solidFill>
              </a:rPr>
              <a:t>Purpose of the Federal Reserve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U.S. Treasury Department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Relationship Between The Fed</a:t>
            </a: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And The Treasury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Origination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Deficits and Debts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Government Bonds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1428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</a:rPr>
              <a:t>The Fed is comprised of 12 regional banks and 25 branches. </a:t>
            </a:r>
          </a:p>
          <a:p>
            <a:pPr marL="88900" marR="142875"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</a:endParaRPr>
          </a:p>
          <a:p>
            <a:pPr marL="88900" marR="1428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</a:rPr>
              <a:t>Led by the Board of Governors – seven (7) people</a:t>
            </a:r>
          </a:p>
          <a:p>
            <a:pPr marL="889000" marR="142875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</a:rPr>
              <a:t>Nominated by the president and confirmed by the senate</a:t>
            </a:r>
          </a:p>
          <a:p>
            <a:pPr marL="889000" marR="142875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</a:rPr>
              <a:t>Each board member serves in this position for 14 years</a:t>
            </a:r>
          </a:p>
          <a:p>
            <a:pPr marL="546100" marR="142875" lvl="1"/>
            <a:endParaRPr lang="en-US" sz="2000" dirty="0">
              <a:latin typeface="Calibri" panose="020F0502020204030204" pitchFamily="34" charset="0"/>
            </a:endParaRPr>
          </a:p>
          <a:p>
            <a:pPr marL="88900" marR="142875"/>
            <a:r>
              <a:rPr lang="en-US" sz="2000" dirty="0">
                <a:latin typeface="Calibri" panose="020F0502020204030204" pitchFamily="34" charset="0"/>
              </a:rPr>
              <a:t>The Board of Governors’ most important job is overseeing the Federal Open Market Committee (FOMC)</a:t>
            </a:r>
          </a:p>
          <a:p>
            <a:pPr marL="889000" marR="142875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</a:rPr>
              <a:t>FOMC - allows the Board to carry out its monetary policy, seeking to bring stable levels of employment and moderate inflation</a:t>
            </a:r>
          </a:p>
          <a:p>
            <a:pPr marL="88900" marR="142875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THREE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95669F-BF0C-F311-E78F-1C5A57CA67BB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3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43399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The U.S. Treasury Department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Relationship of the Federal Reserve Bank and the U.S. Treasury Department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Purpose of the Federal Reserve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U.S. Treasury Department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Relationship Between The Fed</a:t>
            </a: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And The Treasury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Origination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Deficits and Debts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Government Bonds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U.S. Treasury Department</a:t>
            </a:r>
            <a:b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department of the U.S. government that is responsible for managing government accounts, collecting tax revenue, overseeing issuance of debt and paying bills.</a:t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31850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Created by congress in 1789 with the purpose of managing the country’s money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Many branches of the Treasury department, including the Internal Revenue Service (IRS)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289050" lvl="2" indent="-285750">
              <a:buFont typeface="Courier New" panose="02070309020205020404" pitchFamily="49" charset="0"/>
              <a:buChar char="o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IRS is the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collection agency for the Treasury </a:t>
            </a:r>
          </a:p>
          <a:p>
            <a:pPr marL="1289050" lvl="2" indent="-285750">
              <a:buFont typeface="Courier New" panose="02070309020205020404" pitchFamily="49" charset="0"/>
              <a:buChar char="o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M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oney collected goes to paying the government’s bills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142875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THREE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1537AA-B2B4-0DDC-E003-B340FCA9CEBD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4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66884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The Fed and The Treasury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Relationship of the Federal Reserve Bank and the U.S. Treasury Department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Purpose of the Federal Reserve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U.S. Treasury Department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Relationship Between The Fed</a:t>
            </a:r>
          </a:p>
          <a:p>
            <a:r>
              <a:rPr lang="en-US" sz="1400" dirty="0">
                <a:solidFill>
                  <a:srgbClr val="105376"/>
                </a:solidFill>
              </a:rPr>
              <a:t>And The Treasury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Origination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Deficits and Debts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Government Bonds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Fed and The Treasury work together to carry out their respective duties to promote economic health.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Fed serves as the government's bank.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Treasury manages the government’s money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Fed is a non-profit organization.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318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All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funds are returned to the Treasury’s account at the Fed</a:t>
            </a:r>
          </a:p>
          <a:p>
            <a:pPr marL="8318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Disbursements are made from the Treasury’s account to different government funded programs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142875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THREE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92510D-8124-B4AD-8B89-6C7FBE2241C0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5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33989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Where does money come from?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Relationship of the Federal Reserve Bank and the U.S. Treasury Department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Purpose of the Federal Reserve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U.S. Treasury Department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Relationship Between The Fed</a:t>
            </a: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And The Treasury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Money Origination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Deficits and Debts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Government Bonds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1428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Money originates from the U.S. Bureau of Engraving and Printing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(branch of Treasury)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31850" marR="1428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Department charged with printing paper money for delivery to the Federal Reserve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1428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1428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U.S. Mint (branch of Treasury)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31850" marR="1428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epartment has authority over coins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142875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THREE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26AFEC-FD0B-841C-9832-009935DC07C7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6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1446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Where does money come from?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Relationship of the Federal Reserve Bank and the U.S. Treasury Department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Purpose of the Federal Reserve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U.S. Treasury Department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Relationship Between The Fed</a:t>
            </a: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And The Treasury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Money Origination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Deficits and Debts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Government Bonds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1428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After the creation of money, the Fed purchases the money from the treasury.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1428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purchase credits the Treasury’s account at the Fed - counted as an asset, which is a debit on the account entry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1428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Fed sells the money to regional Federal Reserve banks - counted as a credit on the account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1428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Banks carry the currency as assets on their balance sheets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1428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Fed makes a profit by selling the money to Regional Federal Reserve banks at face value – the profit is called Seigniorage.</a:t>
            </a:r>
            <a:r>
              <a:rPr lang="en-US" sz="2400" dirty="0">
                <a:effectLst/>
              </a:rPr>
              <a:t> </a:t>
            </a: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THREE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B55E11-D20A-615A-C4B0-B6D428D01FB7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7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32462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Where does money come from?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Relationship of the Federal Reserve Bank and the U.S. Treasury Department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Purpose of the Federal Reserve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U.S. Treasury Department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Relationship Between The Fed</a:t>
            </a: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And The Treasury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Money Origination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Deficits and Debts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Government Bonds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1428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 profit made from the sale of currency is returned to the Treasury - benefits the U.S. citizens because it may eventually reduce taxes.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1428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1428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start and end of the value system of money starts and ends with the government.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1428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Money is simply a representation of liabilities of our government</a:t>
            </a:r>
          </a:p>
          <a:p>
            <a:pPr marL="831850" marR="1428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defined value is based on what the government promises to honor during the exchange process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1428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U.S. government will only accept U.S. money in payments for taxes</a:t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THREE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4F8D5A-1298-7100-50F9-74CA5B5DBE20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8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13264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Deficits and Debts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Relationship of the Federal Reserve Bank and the U.S. Treasury Department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Purpose of the Federal Reserve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U.S. Treasury Department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Relationship Between The Fed</a:t>
            </a: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And The Treasury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Origination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Deficits and Debts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Government Bonds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1428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</a:rPr>
              <a:t>While debt and deficits are related, they are defined as different terms:</a:t>
            </a:r>
            <a:br>
              <a:rPr lang="en-US" sz="2000" dirty="0">
                <a:latin typeface="Calibri" panose="020F0502020204030204" pitchFamily="34" charset="0"/>
              </a:rPr>
            </a:br>
            <a:endParaRPr lang="en-US" sz="2000" dirty="0">
              <a:latin typeface="Calibri" panose="020F0502020204030204" pitchFamily="34" charset="0"/>
            </a:endParaRPr>
          </a:p>
          <a:p>
            <a:pPr marL="889000" marR="142875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</a:rPr>
              <a:t>National Debt - the total amount of money that a country’s government has borrowed</a:t>
            </a:r>
          </a:p>
          <a:p>
            <a:pPr marL="889000" marR="142875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</a:rPr>
              <a:t>Government Deficit- a shortfall in a government’s income compared with its spending over a given period of time</a:t>
            </a:r>
            <a:br>
              <a:rPr lang="en-US" sz="2000" dirty="0">
                <a:latin typeface="Calibri" panose="020F0502020204030204" pitchFamily="34" charset="0"/>
              </a:rPr>
            </a:br>
            <a:br>
              <a:rPr lang="en-US" sz="2000" dirty="0">
                <a:latin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</a:rPr>
              <a:t>A deficit adds to the national debt.</a:t>
            </a:r>
            <a:br>
              <a:rPr lang="en-US" sz="2000" dirty="0">
                <a:latin typeface="Calibri" panose="020F0502020204030204" pitchFamily="34" charset="0"/>
              </a:rPr>
            </a:br>
            <a:endParaRPr lang="en-US" sz="2000" dirty="0">
              <a:latin typeface="Calibri" panose="020F0502020204030204" pitchFamily="34" charset="0"/>
            </a:endParaRPr>
          </a:p>
          <a:p>
            <a:pPr marL="1803400" marR="142875" lvl="3" indent="-342900">
              <a:buFont typeface="Courier New" panose="02070309020205020404" pitchFamily="49" charset="0"/>
              <a:buChar char="o"/>
            </a:pPr>
            <a:r>
              <a:rPr lang="en-US" sz="2000" dirty="0">
                <a:latin typeface="Calibri" panose="020F0502020204030204" pitchFamily="34" charset="0"/>
              </a:rPr>
              <a:t>Short term debts are financed through the sale of Treasury Bills.</a:t>
            </a:r>
          </a:p>
          <a:p>
            <a:pPr marL="1803400" marR="142875" lvl="3" indent="-342900">
              <a:buFont typeface="Courier New" panose="02070309020205020404" pitchFamily="49" charset="0"/>
              <a:buChar char="o"/>
            </a:pPr>
            <a:r>
              <a:rPr lang="en-US" sz="2000" dirty="0">
                <a:latin typeface="Calibri" panose="020F0502020204030204" pitchFamily="34" charset="0"/>
              </a:rPr>
              <a:t>Long terms debts are financed through the sale of Treasury Bonds.</a:t>
            </a:r>
            <a:b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THREE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A0985B-1381-A4E5-E003-0F9ABB935D70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9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5011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1018</TotalTime>
  <Words>1585</Words>
  <Application>Microsoft Macintosh PowerPoint</Application>
  <PresentationFormat>Widescreen</PresentationFormat>
  <Paragraphs>272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Times New Roman</vt:lpstr>
      <vt:lpstr>Office Theme</vt:lpstr>
      <vt:lpstr>PowerPoint Presentation</vt:lpstr>
      <vt:lpstr>Purpose of the Federal Reserve (“The Fed”)</vt:lpstr>
      <vt:lpstr>Purpose of the Federal Reserve (“The Fed”)</vt:lpstr>
      <vt:lpstr>The U.S. Treasury Department</vt:lpstr>
      <vt:lpstr>The Fed and The Treasury</vt:lpstr>
      <vt:lpstr>Where does money come from?</vt:lpstr>
      <vt:lpstr>Where does money come from?</vt:lpstr>
      <vt:lpstr>Where does money come from?</vt:lpstr>
      <vt:lpstr>Deficits and Debts</vt:lpstr>
      <vt:lpstr>Government Bonds</vt:lpstr>
      <vt:lpstr>Government Bonds</vt:lpstr>
      <vt:lpstr>Government Bonds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Slide</dc:title>
  <dc:creator>Neil S Luft</dc:creator>
  <cp:lastModifiedBy>Neil S Luft</cp:lastModifiedBy>
  <cp:revision>132</cp:revision>
  <dcterms:created xsi:type="dcterms:W3CDTF">2024-05-27T13:09:19Z</dcterms:created>
  <dcterms:modified xsi:type="dcterms:W3CDTF">2024-07-08T21:08:06Z</dcterms:modified>
</cp:coreProperties>
</file>