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sldIdLst>
    <p:sldId id="376" r:id="rId2"/>
    <p:sldId id="284" r:id="rId3"/>
    <p:sldId id="285" r:id="rId4"/>
    <p:sldId id="286" r:id="rId5"/>
    <p:sldId id="287" r:id="rId6"/>
    <p:sldId id="288" r:id="rId7"/>
    <p:sldId id="289" r:id="rId8"/>
    <p:sldId id="290" r:id="rId9"/>
    <p:sldId id="291" r:id="rId10"/>
    <p:sldId id="354" r:id="rId11"/>
    <p:sldId id="355" r:id="rId12"/>
    <p:sldId id="292" r:id="rId13"/>
    <p:sldId id="293" r:id="rId14"/>
    <p:sldId id="294" r:id="rId15"/>
    <p:sldId id="356" r:id="rId16"/>
    <p:sldId id="357" r:id="rId17"/>
    <p:sldId id="295" r:id="rId18"/>
    <p:sldId id="296" r:id="rId19"/>
    <p:sldId id="358" r:id="rId20"/>
    <p:sldId id="297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CHAPTER FOUR: The Truth Behinid Money Creation" id="{DCFEFCE0-D28E-214C-A2FE-D4C3923A36FB}">
          <p14:sldIdLst>
            <p14:sldId id="376"/>
            <p14:sldId id="284"/>
            <p14:sldId id="285"/>
            <p14:sldId id="286"/>
            <p14:sldId id="287"/>
            <p14:sldId id="288"/>
            <p14:sldId id="289"/>
            <p14:sldId id="290"/>
            <p14:sldId id="291"/>
            <p14:sldId id="354"/>
            <p14:sldId id="355"/>
            <p14:sldId id="292"/>
            <p14:sldId id="293"/>
            <p14:sldId id="294"/>
            <p14:sldId id="356"/>
            <p14:sldId id="357"/>
            <p14:sldId id="295"/>
            <p14:sldId id="296"/>
            <p14:sldId id="358"/>
            <p14:sldId id="29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053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755"/>
    <p:restoredTop sz="94619"/>
  </p:normalViewPr>
  <p:slideViewPr>
    <p:cSldViewPr snapToGrid="0">
      <p:cViewPr varScale="1">
        <p:scale>
          <a:sx n="174" d="100"/>
          <a:sy n="174" d="100"/>
        </p:scale>
        <p:origin x="184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43A926-48E1-D343-9CA6-08FBCDDF002D}" type="datetimeFigureOut">
              <a:rPr lang="en-US" smtClean="0"/>
              <a:t>3/13/25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CB1B3A-5873-1C49-BEF4-D12FC1A3A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603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F99117-D345-546F-A9B6-17F82EA085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A219A7-8266-640E-2140-568F82CCF0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83EA3-0824-A11B-0065-991431C8D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3/13/25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2A8CC7-724E-2FCC-57E9-7525C469F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2AF3A0-ACB7-D9DE-2DA5-3F6320439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55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08B93-62C8-A383-69D2-2F8DCA891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AE5060-29D8-1D9F-73A0-1FA0844027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BDB412-927C-674E-7FF7-668CC651B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3/13/25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7FA4A9-CB73-8C19-F38F-CB658E2A5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FA9707-AB7A-B9DF-CAC1-475385C1F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797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DB7498B-818E-34A5-4092-491A24A51D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9553CB-11FD-0BCB-9470-FD8B4500A9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C94046-3505-43D3-2462-DAC2F1FC75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3/13/25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87D1D-AAE2-AA13-0C78-DEBD230F4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891D48-8E89-BF32-7840-7897645C7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080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634924-4E0D-85F2-0913-E01ED87FFB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72A231-6E76-4D1E-5317-86A82096B2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77BE9D-DF84-AE39-73C3-5B86558F6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3/13/25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4538DA-C059-7328-13BA-8CF454458B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BD6775-FDCF-669F-BC3C-4759B066E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064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E1FE57-6E8B-9A4C-905C-1B82547504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C52913-E711-8CFB-55CB-5FA8C4F146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290F7D-6578-C115-E447-9EB9044CE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3/13/25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3E679B-7D8F-8D9E-7F2D-D40E8A4E5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4F53C9-4779-3A71-9A0F-4C48A629F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094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8D14EB-75DC-F13C-B29B-866ADEDB7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503CA7-0843-D142-C67D-0C747236B3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D384E2-B02E-5170-617B-0A0BE4A4F2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0116E3-FC63-F6C2-3538-36A5E29FF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3/13/25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7A6C1D-CF67-A7E4-A9EB-A27702B20D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7FB5E7-A078-C4B5-297E-A33A36294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746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B9647-1A7C-2038-9280-68D2003F2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0AB02E-2C1C-21AA-EFC2-D6679A476D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784864-A305-609A-2B0D-2E187B61C1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F232A2-9234-141E-0142-46FE005E0C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DE2680-F401-AAD8-DF69-2756E44EDA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B28BDE4-E37E-5F3A-A285-B323656E6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3/13/25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27A07AD-F2B9-1AF9-31AF-0FE355705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7703191-CE1B-5EB7-61D3-3E358A3D3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354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ECDF4-EA60-D8BB-41FB-B21BB936F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891BF3-A0CD-B80C-CB73-9AD139A0D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3/13/25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7D3B95-A90D-C31A-0F30-B41F8B836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387D26-DC22-BE95-D21C-156A50D98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8B14ACB-F75D-826B-8E13-1CECA4E81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3/13/25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3B4A459-AEB0-2372-4F31-B10CB9CB6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A0E8AA-1761-6B24-4C1F-8CE7468BA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758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5FC5F8-FE91-FAAC-FD10-0CE2C4A4CB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D131E3-C922-18BE-9747-3C16EA5BAC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FC3F52-0274-2638-210B-E9EBEC0DCF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F213E2-DBF2-EA6F-70CF-CC940570B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3/13/25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94BF4D-19FE-D5E1-F43A-FA68DF90F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04B12F-A422-5911-B154-4108B0FFB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902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29E7D3-D5B0-BFDA-E8C0-A2E7DC94D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7A1CC5-FA7E-D3AA-0EFA-C3970A3D9C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1D5968-EA79-D084-417F-3C286E3811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16C854-2E3E-7FF9-89BA-3D84FC03E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3/13/25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1529DA-BAAA-270F-9DB5-318DBECB7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185961-18BD-C1FA-CB22-F174520B3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196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05FDC0B-61FA-1194-1AEF-49851A08A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97D616-9110-F1E3-6BD9-774ABDC60B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3605DB-227D-8447-ECA7-E3FBA30C82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D24DC7-E3CF-C546-940F-7B5D7698D088}" type="datetimeFigureOut">
              <a:rPr lang="en-US" smtClean="0"/>
              <a:t>3/13/25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75FCB2-9E43-8CDA-D9C3-8BD1117C68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CFFF6E-91D8-0672-A572-6AF0B41A68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790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white room with a window and blinds&#10;&#10;Description automatically generated">
            <a:extLst>
              <a:ext uri="{FF2B5EF4-FFF2-40B4-BE49-F238E27FC236}">
                <a16:creationId xmlns:a16="http://schemas.microsoft.com/office/drawing/2014/main" id="{7542A9FC-4419-FB8B-26CC-CE381DD088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B2CD7CF-469C-5AF6-C5C2-706D2B7D6EBF}"/>
              </a:ext>
            </a:extLst>
          </p:cNvPr>
          <p:cNvSpPr txBox="1"/>
          <p:nvPr/>
        </p:nvSpPr>
        <p:spPr>
          <a:xfrm>
            <a:off x="7018317" y="1183574"/>
            <a:ext cx="24861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105376"/>
                </a:solidFill>
              </a:rPr>
              <a:t>CHAPTER FOUR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6C7EC57-C6AE-1B06-992F-897BD3E0609F}"/>
              </a:ext>
            </a:extLst>
          </p:cNvPr>
          <p:cNvSpPr txBox="1"/>
          <p:nvPr/>
        </p:nvSpPr>
        <p:spPr>
          <a:xfrm>
            <a:off x="7018317" y="1769423"/>
            <a:ext cx="34062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The Truth Behind Money Creation</a:t>
            </a:r>
          </a:p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A129C2C-2108-4AA4-8067-D52C6CC7F9E7}"/>
              </a:ext>
            </a:extLst>
          </p:cNvPr>
          <p:cNvSpPr txBox="1"/>
          <p:nvPr/>
        </p:nvSpPr>
        <p:spPr>
          <a:xfrm>
            <a:off x="7069776" y="2496371"/>
            <a:ext cx="2585708" cy="40010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BIS</a:t>
            </a:r>
          </a:p>
          <a:p>
            <a:endParaRPr lang="en-US" sz="1400" dirty="0"/>
          </a:p>
          <a:p>
            <a:r>
              <a:rPr lang="en-US" sz="1400" dirty="0"/>
              <a:t>Bank Reserve Requirements</a:t>
            </a:r>
          </a:p>
          <a:p>
            <a:endParaRPr lang="en-US" sz="1400" dirty="0"/>
          </a:p>
          <a:p>
            <a:r>
              <a:rPr lang="en-US" sz="1400" dirty="0"/>
              <a:t>Business of Banking</a:t>
            </a:r>
          </a:p>
          <a:p>
            <a:endParaRPr lang="en-US" sz="1400" dirty="0"/>
          </a:p>
          <a:p>
            <a:r>
              <a:rPr lang="en-US" sz="1400" dirty="0"/>
              <a:t>Kinds of Money</a:t>
            </a:r>
          </a:p>
          <a:p>
            <a:endParaRPr lang="en-US" sz="1400" dirty="0"/>
          </a:p>
          <a:p>
            <a:r>
              <a:rPr lang="en-US" sz="1400" dirty="0"/>
              <a:t>Money Supply</a:t>
            </a:r>
          </a:p>
          <a:p>
            <a:endParaRPr lang="en-US" sz="1400" dirty="0"/>
          </a:p>
          <a:p>
            <a:r>
              <a:rPr lang="en-US" sz="1400" dirty="0"/>
              <a:t>Fractional Reserve Banking</a:t>
            </a:r>
          </a:p>
          <a:p>
            <a:endParaRPr lang="en-US" sz="1400" dirty="0"/>
          </a:p>
          <a:p>
            <a:r>
              <a:rPr lang="en-US" sz="1400" dirty="0"/>
              <a:t>Credit Creation Theory of Money</a:t>
            </a:r>
          </a:p>
          <a:p>
            <a:endParaRPr lang="en-US" sz="1400" dirty="0"/>
          </a:p>
          <a:p>
            <a:r>
              <a:rPr lang="en-US" sz="1400" dirty="0"/>
              <a:t>Money Creation Restrictions</a:t>
            </a:r>
          </a:p>
          <a:p>
            <a:endParaRPr lang="en-US" sz="1400" dirty="0"/>
          </a:p>
          <a:p>
            <a:r>
              <a:rPr lang="en-US" sz="1400" dirty="0"/>
              <a:t>Role of the Central Bank</a:t>
            </a:r>
          </a:p>
          <a:p>
            <a:endParaRPr lang="en-US" sz="1600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47634D2-8F7D-00B7-8A24-16BCABBE3C7F}"/>
              </a:ext>
            </a:extLst>
          </p:cNvPr>
          <p:cNvCxnSpPr/>
          <p:nvPr/>
        </p:nvCxnSpPr>
        <p:spPr>
          <a:xfrm>
            <a:off x="7131132" y="2329545"/>
            <a:ext cx="4245429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76563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0EDF68-5E31-B4F3-6153-D3B33B20E7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8746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F7E32F-C9FD-F8ED-EBCB-D48132BB7D6A}"/>
              </a:ext>
            </a:extLst>
          </p:cNvPr>
          <p:cNvSpPr txBox="1"/>
          <p:nvPr/>
        </p:nvSpPr>
        <p:spPr>
          <a:xfrm>
            <a:off x="4322101" y="279158"/>
            <a:ext cx="7512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The Truth Behind Money Creation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B180E7-71EB-8C03-D8DB-DCDF7CB7FE4C}"/>
              </a:ext>
            </a:extLst>
          </p:cNvPr>
          <p:cNvSpPr/>
          <p:nvPr/>
        </p:nvSpPr>
        <p:spPr>
          <a:xfrm>
            <a:off x="0" y="6542788"/>
            <a:ext cx="12192000" cy="3152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39122-83B8-A491-E6D7-B590EEB7A051}"/>
              </a:ext>
            </a:extLst>
          </p:cNvPr>
          <p:cNvSpPr txBox="1"/>
          <p:nvPr/>
        </p:nvSpPr>
        <p:spPr>
          <a:xfrm>
            <a:off x="9632438" y="6592672"/>
            <a:ext cx="28624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Copyright © Money, Banking and Financial Markets</a:t>
            </a:r>
            <a:r>
              <a:rPr lang="en-US" sz="80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US" sz="8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4007C1-F138-2D32-8F34-5DE3FF791246}"/>
              </a:ext>
            </a:extLst>
          </p:cNvPr>
          <p:cNvSpPr txBox="1"/>
          <p:nvPr/>
        </p:nvSpPr>
        <p:spPr>
          <a:xfrm>
            <a:off x="10396331" y="119662"/>
            <a:ext cx="14378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bg1"/>
                </a:solidFill>
              </a:rPr>
              <a:t>CHAPTER FOUR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69C654D-1681-A33A-23EC-2495E10701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419" y="1292087"/>
            <a:ext cx="10752966" cy="420966"/>
          </a:xfrm>
        </p:spPr>
        <p:txBody>
          <a:bodyPr anchor="t">
            <a:normAutofit/>
          </a:bodyPr>
          <a:lstStyle/>
          <a:p>
            <a:r>
              <a:rPr lang="en-US" sz="2400" dirty="0">
                <a:solidFill>
                  <a:srgbClr val="105376"/>
                </a:solidFill>
              </a:rPr>
              <a:t>Changes to Monetary Base and Money Supply</a:t>
            </a:r>
          </a:p>
        </p:txBody>
      </p:sp>
      <p:graphicFrame>
        <p:nvGraphicFramePr>
          <p:cNvPr id="13" name="Table 10">
            <a:extLst>
              <a:ext uri="{FF2B5EF4-FFF2-40B4-BE49-F238E27FC236}">
                <a16:creationId xmlns:a16="http://schemas.microsoft.com/office/drawing/2014/main" id="{472BBEFF-1184-6AFD-803A-F5F3546A3C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1039368"/>
              </p:ext>
            </p:extLst>
          </p:nvPr>
        </p:nvGraphicFramePr>
        <p:xfrm>
          <a:off x="831041" y="1883410"/>
          <a:ext cx="10645345" cy="22250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00318">
                  <a:extLst>
                    <a:ext uri="{9D8B030D-6E8A-4147-A177-3AD203B41FA5}">
                      <a16:colId xmlns:a16="http://schemas.microsoft.com/office/drawing/2014/main" val="4228991381"/>
                    </a:ext>
                  </a:extLst>
                </a:gridCol>
                <a:gridCol w="1438835">
                  <a:extLst>
                    <a:ext uri="{9D8B030D-6E8A-4147-A177-3AD203B41FA5}">
                      <a16:colId xmlns:a16="http://schemas.microsoft.com/office/drawing/2014/main" val="3098185448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4278521665"/>
                    </a:ext>
                  </a:extLst>
                </a:gridCol>
                <a:gridCol w="1896035">
                  <a:extLst>
                    <a:ext uri="{9D8B030D-6E8A-4147-A177-3AD203B41FA5}">
                      <a16:colId xmlns:a16="http://schemas.microsoft.com/office/drawing/2014/main" val="1675014327"/>
                    </a:ext>
                  </a:extLst>
                </a:gridCol>
                <a:gridCol w="2017059">
                  <a:extLst>
                    <a:ext uri="{9D8B030D-6E8A-4147-A177-3AD203B41FA5}">
                      <a16:colId xmlns:a16="http://schemas.microsoft.com/office/drawing/2014/main" val="30819746"/>
                    </a:ext>
                  </a:extLst>
                </a:gridCol>
                <a:gridCol w="2164298">
                  <a:extLst>
                    <a:ext uri="{9D8B030D-6E8A-4147-A177-3AD203B41FA5}">
                      <a16:colId xmlns:a16="http://schemas.microsoft.com/office/drawing/2014/main" val="1132550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No. of Banks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Day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Day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Day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Day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24185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1,000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1,000 – 800 = 200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200 + 600 = 800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200 + 120 = 320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320 + 360 = 680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213220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800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800 – 600 = 200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200 + 480 = 680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680 – 360 = 320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84443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800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800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800 + 480 = 1,280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1,280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188089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B = C + 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1,000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1,000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1,000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1,000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1,000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833315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M = C + 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1,000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1,000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1,600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1,600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1,960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28857948"/>
                  </a:ext>
                </a:extLst>
              </a:tr>
            </a:tbl>
          </a:graphicData>
        </a:graphic>
      </p:graphicFrame>
      <p:sp>
        <p:nvSpPr>
          <p:cNvPr id="14" name="Title 1">
            <a:extLst>
              <a:ext uri="{FF2B5EF4-FFF2-40B4-BE49-F238E27FC236}">
                <a16:creationId xmlns:a16="http://schemas.microsoft.com/office/drawing/2014/main" id="{EEB5101E-107D-2CAD-662D-510A7631EB56}"/>
              </a:ext>
            </a:extLst>
          </p:cNvPr>
          <p:cNvSpPr txBox="1">
            <a:spLocks/>
          </p:cNvSpPr>
          <p:nvPr/>
        </p:nvSpPr>
        <p:spPr>
          <a:xfrm>
            <a:off x="777230" y="4409564"/>
            <a:ext cx="10752966" cy="115634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1800" dirty="0"/>
              <a:t>The table shows how the monetary base changes starting with no banks, then the OGB bank opens, and </a:t>
            </a:r>
          </a:p>
          <a:p>
            <a:pPr>
              <a:lnSpc>
                <a:spcPct val="100000"/>
              </a:lnSpc>
            </a:pPr>
            <a:r>
              <a:rPr lang="en-US" sz="1800" dirty="0"/>
              <a:t>the process of two loans being made over four days is described.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41D7FEB-F60B-3C34-28C4-03C08F626D14}"/>
              </a:ext>
            </a:extLst>
          </p:cNvPr>
          <p:cNvSpPr txBox="1"/>
          <p:nvPr/>
        </p:nvSpPr>
        <p:spPr>
          <a:xfrm>
            <a:off x="150549" y="6592672"/>
            <a:ext cx="21359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37A3727-2B3C-7E46-9AA4-9BCFF9739CC9}" type="slidenum">
              <a:rPr lang="en-US" sz="800" smtClean="0">
                <a:solidFill>
                  <a:schemeClr val="bg1"/>
                </a:solidFill>
                <a:latin typeface="+mj-lt"/>
              </a:rPr>
              <a:t>10</a:t>
            </a:fld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929855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0EDF68-5E31-B4F3-6153-D3B33B20E7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8746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F7E32F-C9FD-F8ED-EBCB-D48132BB7D6A}"/>
              </a:ext>
            </a:extLst>
          </p:cNvPr>
          <p:cNvSpPr txBox="1"/>
          <p:nvPr/>
        </p:nvSpPr>
        <p:spPr>
          <a:xfrm>
            <a:off x="4322101" y="279158"/>
            <a:ext cx="7512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The Truth Behind Money Creation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B180E7-71EB-8C03-D8DB-DCDF7CB7FE4C}"/>
              </a:ext>
            </a:extLst>
          </p:cNvPr>
          <p:cNvSpPr/>
          <p:nvPr/>
        </p:nvSpPr>
        <p:spPr>
          <a:xfrm>
            <a:off x="0" y="6542788"/>
            <a:ext cx="12192000" cy="3152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39122-83B8-A491-E6D7-B590EEB7A051}"/>
              </a:ext>
            </a:extLst>
          </p:cNvPr>
          <p:cNvSpPr txBox="1"/>
          <p:nvPr/>
        </p:nvSpPr>
        <p:spPr>
          <a:xfrm>
            <a:off x="9632438" y="6592672"/>
            <a:ext cx="28624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Copyright © Money, Banking and Financial Markets</a:t>
            </a:r>
            <a:r>
              <a:rPr lang="en-US" sz="80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US" sz="8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4007C1-F138-2D32-8F34-5DE3FF791246}"/>
              </a:ext>
            </a:extLst>
          </p:cNvPr>
          <p:cNvSpPr txBox="1"/>
          <p:nvPr/>
        </p:nvSpPr>
        <p:spPr>
          <a:xfrm>
            <a:off x="10396331" y="119662"/>
            <a:ext cx="14378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bg1"/>
                </a:solidFill>
              </a:rPr>
              <a:t>CHAPTER FOUR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14C62FC4-A4FC-1546-2F6E-5B9F6017EA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419" y="1292087"/>
            <a:ext cx="10752966" cy="420966"/>
          </a:xfrm>
        </p:spPr>
        <p:txBody>
          <a:bodyPr anchor="t">
            <a:normAutofit/>
          </a:bodyPr>
          <a:lstStyle/>
          <a:p>
            <a:r>
              <a:rPr lang="en-US" sz="2400" dirty="0">
                <a:solidFill>
                  <a:srgbClr val="105376"/>
                </a:solidFill>
              </a:rPr>
              <a:t>OGB Bank’s Balance Sheet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925D7270-95FE-EECB-4A13-C9F7954649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96227"/>
              </p:ext>
            </p:extLst>
          </p:nvPr>
        </p:nvGraphicFramePr>
        <p:xfrm>
          <a:off x="831041" y="1883410"/>
          <a:ext cx="10350187" cy="24790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160930">
                  <a:extLst>
                    <a:ext uri="{9D8B030D-6E8A-4147-A177-3AD203B41FA5}">
                      <a16:colId xmlns:a16="http://schemas.microsoft.com/office/drawing/2014/main" val="4228991381"/>
                    </a:ext>
                  </a:extLst>
                </a:gridCol>
                <a:gridCol w="3939988">
                  <a:extLst>
                    <a:ext uri="{9D8B030D-6E8A-4147-A177-3AD203B41FA5}">
                      <a16:colId xmlns:a16="http://schemas.microsoft.com/office/drawing/2014/main" val="3098185448"/>
                    </a:ext>
                  </a:extLst>
                </a:gridCol>
                <a:gridCol w="4249269">
                  <a:extLst>
                    <a:ext uri="{9D8B030D-6E8A-4147-A177-3AD203B41FA5}">
                      <a16:colId xmlns:a16="http://schemas.microsoft.com/office/drawing/2014/main" val="42785216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Assets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Liabilities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24185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Day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R 800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 800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213220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Day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R 200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L 600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 800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84443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Day 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R 200 + 480 = 680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L 600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 800 + 480 = 1,280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188089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Day 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R 680 – 360 = 320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L 600 + 360 = 960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 1,280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83331552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E0A446F8-BEF9-5FB0-7B2D-68BD46D1B1D9}"/>
              </a:ext>
            </a:extLst>
          </p:cNvPr>
          <p:cNvSpPr txBox="1"/>
          <p:nvPr/>
        </p:nvSpPr>
        <p:spPr>
          <a:xfrm>
            <a:off x="150549" y="6592672"/>
            <a:ext cx="21359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37A3727-2B3C-7E46-9AA4-9BCFF9739CC9}" type="slidenum">
              <a:rPr lang="en-US" sz="800" smtClean="0">
                <a:solidFill>
                  <a:schemeClr val="bg1"/>
                </a:solidFill>
                <a:latin typeface="+mj-lt"/>
              </a:rPr>
              <a:t>11</a:t>
            </a:fld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03783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A86C4-E490-06C2-E4F8-5B6AA456A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4992" y="1292087"/>
            <a:ext cx="8481392" cy="637308"/>
          </a:xfrm>
        </p:spPr>
        <p:txBody>
          <a:bodyPr anchor="t">
            <a:normAutofit/>
          </a:bodyPr>
          <a:lstStyle/>
          <a:p>
            <a:r>
              <a:rPr lang="en-US" sz="3600" dirty="0">
                <a:solidFill>
                  <a:srgbClr val="105376"/>
                </a:solidFill>
              </a:rPr>
              <a:t>Fractional Reserve Banking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0EDF68-5E31-B4F3-6153-D3B33B20E7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8746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F7E32F-C9FD-F8ED-EBCB-D48132BB7D6A}"/>
              </a:ext>
            </a:extLst>
          </p:cNvPr>
          <p:cNvSpPr txBox="1"/>
          <p:nvPr/>
        </p:nvSpPr>
        <p:spPr>
          <a:xfrm>
            <a:off x="4322101" y="279158"/>
            <a:ext cx="7512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The Truth Behind Money Creation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B180E7-71EB-8C03-D8DB-DCDF7CB7FE4C}"/>
              </a:ext>
            </a:extLst>
          </p:cNvPr>
          <p:cNvSpPr/>
          <p:nvPr/>
        </p:nvSpPr>
        <p:spPr>
          <a:xfrm>
            <a:off x="0" y="6542788"/>
            <a:ext cx="12192000" cy="3152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39122-83B8-A491-E6D7-B590EEB7A051}"/>
              </a:ext>
            </a:extLst>
          </p:cNvPr>
          <p:cNvSpPr txBox="1"/>
          <p:nvPr/>
        </p:nvSpPr>
        <p:spPr>
          <a:xfrm>
            <a:off x="9632438" y="6592672"/>
            <a:ext cx="28624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Copyright © Money, Banking and Financial Markets</a:t>
            </a:r>
            <a:r>
              <a:rPr lang="en-US" sz="80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US" sz="8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117CBB-E18D-4784-B890-199C08A56A72}"/>
              </a:ext>
            </a:extLst>
          </p:cNvPr>
          <p:cNvSpPr txBox="1"/>
          <p:nvPr/>
        </p:nvSpPr>
        <p:spPr>
          <a:xfrm>
            <a:off x="715617" y="1334682"/>
            <a:ext cx="1624172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BIS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Bank Reserve Requirements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Business of Banking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Kinds of Money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Money Supply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rgbClr val="105376"/>
                </a:solidFill>
              </a:rPr>
              <a:t>Fractional Reserve Banking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Credit Creation Theory of Money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Money Creation Restrictions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Role of the Central Bank</a:t>
            </a:r>
            <a:endParaRPr lang="en-US" sz="1400" dirty="0">
              <a:solidFill>
                <a:srgbClr val="105376"/>
              </a:solidFill>
            </a:endParaRPr>
          </a:p>
          <a:p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C92BB29-053A-BE50-2D3E-8DEE6A73D94E}"/>
              </a:ext>
            </a:extLst>
          </p:cNvPr>
          <p:cNvCxnSpPr>
            <a:cxnSpLocks/>
          </p:cNvCxnSpPr>
          <p:nvPr/>
        </p:nvCxnSpPr>
        <p:spPr>
          <a:xfrm>
            <a:off x="2555777" y="1292087"/>
            <a:ext cx="0" cy="4790661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4D3A3145-1AE0-8E5E-8023-6BFBE3426F12}"/>
              </a:ext>
            </a:extLst>
          </p:cNvPr>
          <p:cNvSpPr txBox="1"/>
          <p:nvPr/>
        </p:nvSpPr>
        <p:spPr>
          <a:xfrm>
            <a:off x="2932908" y="2020103"/>
            <a:ext cx="8666922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marR="81915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Money Multiplier</a:t>
            </a:r>
            <a:br>
              <a:rPr lang="en-US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number that describes how much money is created by banks assuming fractional reserve lending.</a:t>
            </a:r>
            <a:endParaRPr lang="en-US" sz="20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191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191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ratio of the money supply to monetary base is M = </a:t>
            </a:r>
            <a:r>
              <a:rPr lang="en-US" sz="20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mB</a:t>
            </a:r>
            <a:b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(M = Money Supply, m = Money multiplier, B = Base)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191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191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Fractional Reserve Banking is not an accurate representation of how banks operate money in the modern economy.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C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ontrary to the money multiplier theory, banks do not lend out money that customers deposit.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1915">
              <a:spcBef>
                <a:spcPts val="0"/>
              </a:spcBef>
              <a:spcAft>
                <a:spcPts val="0"/>
              </a:spcAft>
            </a:pPr>
            <a:b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b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2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4007C1-F138-2D32-8F34-5DE3FF791246}"/>
              </a:ext>
            </a:extLst>
          </p:cNvPr>
          <p:cNvSpPr txBox="1"/>
          <p:nvPr/>
        </p:nvSpPr>
        <p:spPr>
          <a:xfrm>
            <a:off x="10396331" y="119662"/>
            <a:ext cx="14378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bg1"/>
                </a:solidFill>
              </a:rPr>
              <a:t>CHAPTER FOUR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31A2EB2-BE5A-9F48-8F8A-7F6F87E6D365}"/>
              </a:ext>
            </a:extLst>
          </p:cNvPr>
          <p:cNvSpPr txBox="1"/>
          <p:nvPr/>
        </p:nvSpPr>
        <p:spPr>
          <a:xfrm>
            <a:off x="150549" y="6592672"/>
            <a:ext cx="21359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37A3727-2B3C-7E46-9AA4-9BCFF9739CC9}" type="slidenum">
              <a:rPr lang="en-US" sz="800" smtClean="0">
                <a:solidFill>
                  <a:schemeClr val="bg1"/>
                </a:solidFill>
                <a:latin typeface="+mj-lt"/>
              </a:rPr>
              <a:t>12</a:t>
            </a:fld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775475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A86C4-E490-06C2-E4F8-5B6AA456A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4992" y="1292087"/>
            <a:ext cx="8481392" cy="637308"/>
          </a:xfrm>
        </p:spPr>
        <p:txBody>
          <a:bodyPr anchor="t">
            <a:normAutofit/>
          </a:bodyPr>
          <a:lstStyle/>
          <a:p>
            <a:r>
              <a:rPr lang="en-US" sz="3600" dirty="0">
                <a:solidFill>
                  <a:srgbClr val="105376"/>
                </a:solidFill>
              </a:rPr>
              <a:t>Credit Creation Theory of Money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0EDF68-5E31-B4F3-6153-D3B33B20E7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8746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F7E32F-C9FD-F8ED-EBCB-D48132BB7D6A}"/>
              </a:ext>
            </a:extLst>
          </p:cNvPr>
          <p:cNvSpPr txBox="1"/>
          <p:nvPr/>
        </p:nvSpPr>
        <p:spPr>
          <a:xfrm>
            <a:off x="4322101" y="279158"/>
            <a:ext cx="7512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The Truth Behind Money Creation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B180E7-71EB-8C03-D8DB-DCDF7CB7FE4C}"/>
              </a:ext>
            </a:extLst>
          </p:cNvPr>
          <p:cNvSpPr/>
          <p:nvPr/>
        </p:nvSpPr>
        <p:spPr>
          <a:xfrm>
            <a:off x="0" y="6542788"/>
            <a:ext cx="12192000" cy="3152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39122-83B8-A491-E6D7-B590EEB7A051}"/>
              </a:ext>
            </a:extLst>
          </p:cNvPr>
          <p:cNvSpPr txBox="1"/>
          <p:nvPr/>
        </p:nvSpPr>
        <p:spPr>
          <a:xfrm>
            <a:off x="9632438" y="6592672"/>
            <a:ext cx="28624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Copyright © Money, Banking and Financial Markets</a:t>
            </a:r>
            <a:r>
              <a:rPr lang="en-US" sz="80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US" sz="8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117CBB-E18D-4784-B890-199C08A56A72}"/>
              </a:ext>
            </a:extLst>
          </p:cNvPr>
          <p:cNvSpPr txBox="1"/>
          <p:nvPr/>
        </p:nvSpPr>
        <p:spPr>
          <a:xfrm>
            <a:off x="715617" y="1334682"/>
            <a:ext cx="1624172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BIS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Bank Reserve Requirements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Business of Banking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Kinds of Money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Money Supply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Fractional Reserve Banking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rgbClr val="105376"/>
                </a:solidFill>
              </a:rPr>
              <a:t>Credit Creation Theory of Money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Money Creation Restrictions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Role of the Central Bank</a:t>
            </a:r>
            <a:endParaRPr lang="en-US" sz="1400" dirty="0">
              <a:solidFill>
                <a:srgbClr val="105376"/>
              </a:solidFill>
            </a:endParaRPr>
          </a:p>
          <a:p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C92BB29-053A-BE50-2D3E-8DEE6A73D94E}"/>
              </a:ext>
            </a:extLst>
          </p:cNvPr>
          <p:cNvCxnSpPr>
            <a:cxnSpLocks/>
          </p:cNvCxnSpPr>
          <p:nvPr/>
        </p:nvCxnSpPr>
        <p:spPr>
          <a:xfrm>
            <a:off x="2555777" y="1292087"/>
            <a:ext cx="0" cy="4790661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4D3A3145-1AE0-8E5E-8023-6BFBE3426F12}"/>
              </a:ext>
            </a:extLst>
          </p:cNvPr>
          <p:cNvSpPr txBox="1"/>
          <p:nvPr/>
        </p:nvSpPr>
        <p:spPr>
          <a:xfrm>
            <a:off x="2932908" y="2020103"/>
            <a:ext cx="8666922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marR="8191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theory that describes how banks can create money</a:t>
            </a: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simply by issuing new loans that are not based on customer deposits.</a:t>
            </a:r>
            <a:b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31850" marR="81915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bank loans out bank money</a:t>
            </a:r>
          </a:p>
          <a:p>
            <a:pPr marL="831850" marR="81915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Cash never changes hands during this loan (an electronic fund transfer created with accounting entries)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1915">
              <a:spcBef>
                <a:spcPts val="0"/>
              </a:spcBef>
              <a:spcAft>
                <a:spcPts val="0"/>
              </a:spcAft>
            </a:pPr>
            <a:b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b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2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4007C1-F138-2D32-8F34-5DE3FF791246}"/>
              </a:ext>
            </a:extLst>
          </p:cNvPr>
          <p:cNvSpPr txBox="1"/>
          <p:nvPr/>
        </p:nvSpPr>
        <p:spPr>
          <a:xfrm>
            <a:off x="10396331" y="119662"/>
            <a:ext cx="14378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bg1"/>
                </a:solidFill>
              </a:rPr>
              <a:t>CHAPTER FOUR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6039CF5-A27D-5F0D-E0D3-FF298FFF6828}"/>
              </a:ext>
            </a:extLst>
          </p:cNvPr>
          <p:cNvSpPr txBox="1"/>
          <p:nvPr/>
        </p:nvSpPr>
        <p:spPr>
          <a:xfrm>
            <a:off x="150549" y="6592672"/>
            <a:ext cx="21359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37A3727-2B3C-7E46-9AA4-9BCFF9739CC9}" type="slidenum">
              <a:rPr lang="en-US" sz="800" smtClean="0">
                <a:solidFill>
                  <a:schemeClr val="bg1"/>
                </a:solidFill>
                <a:latin typeface="+mj-lt"/>
              </a:rPr>
              <a:t>13</a:t>
            </a:fld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149544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A86C4-E490-06C2-E4F8-5B6AA456A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4992" y="1292087"/>
            <a:ext cx="8481392" cy="637308"/>
          </a:xfrm>
        </p:spPr>
        <p:txBody>
          <a:bodyPr anchor="t">
            <a:normAutofit/>
          </a:bodyPr>
          <a:lstStyle/>
          <a:p>
            <a:r>
              <a:rPr lang="en-US" sz="3600" dirty="0">
                <a:solidFill>
                  <a:srgbClr val="105376"/>
                </a:solidFill>
              </a:rPr>
              <a:t>Credit Creation Theory of Money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0EDF68-5E31-B4F3-6153-D3B33B20E7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8746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F7E32F-C9FD-F8ED-EBCB-D48132BB7D6A}"/>
              </a:ext>
            </a:extLst>
          </p:cNvPr>
          <p:cNvSpPr txBox="1"/>
          <p:nvPr/>
        </p:nvSpPr>
        <p:spPr>
          <a:xfrm>
            <a:off x="4322101" y="279158"/>
            <a:ext cx="7512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The Truth Behind Money Creation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B180E7-71EB-8C03-D8DB-DCDF7CB7FE4C}"/>
              </a:ext>
            </a:extLst>
          </p:cNvPr>
          <p:cNvSpPr/>
          <p:nvPr/>
        </p:nvSpPr>
        <p:spPr>
          <a:xfrm>
            <a:off x="0" y="6542788"/>
            <a:ext cx="12192000" cy="3152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39122-83B8-A491-E6D7-B590EEB7A051}"/>
              </a:ext>
            </a:extLst>
          </p:cNvPr>
          <p:cNvSpPr txBox="1"/>
          <p:nvPr/>
        </p:nvSpPr>
        <p:spPr>
          <a:xfrm>
            <a:off x="9632438" y="6592672"/>
            <a:ext cx="28624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Copyright © Money, Banking and Financial Markets</a:t>
            </a:r>
            <a:r>
              <a:rPr lang="en-US" sz="80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US" sz="8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117CBB-E18D-4784-B890-199C08A56A72}"/>
              </a:ext>
            </a:extLst>
          </p:cNvPr>
          <p:cNvSpPr txBox="1"/>
          <p:nvPr/>
        </p:nvSpPr>
        <p:spPr>
          <a:xfrm>
            <a:off x="715617" y="1334682"/>
            <a:ext cx="1624172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BIS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Bank Reserve Requirements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Business of Banking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Kinds of Money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Money Supply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Fractional Reserve Banking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rgbClr val="105376"/>
                </a:solidFill>
              </a:rPr>
              <a:t>Credit Creation Theory of Money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Money Creation Restrictions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Role of the Central Bank</a:t>
            </a:r>
            <a:endParaRPr lang="en-US" sz="1400" dirty="0">
              <a:solidFill>
                <a:srgbClr val="105376"/>
              </a:solidFill>
            </a:endParaRPr>
          </a:p>
          <a:p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C92BB29-053A-BE50-2D3E-8DEE6A73D94E}"/>
              </a:ext>
            </a:extLst>
          </p:cNvPr>
          <p:cNvCxnSpPr>
            <a:cxnSpLocks/>
          </p:cNvCxnSpPr>
          <p:nvPr/>
        </p:nvCxnSpPr>
        <p:spPr>
          <a:xfrm>
            <a:off x="2555777" y="1292087"/>
            <a:ext cx="0" cy="4790661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4D3A3145-1AE0-8E5E-8023-6BFBE3426F12}"/>
              </a:ext>
            </a:extLst>
          </p:cNvPr>
          <p:cNvSpPr txBox="1"/>
          <p:nvPr/>
        </p:nvSpPr>
        <p:spPr>
          <a:xfrm>
            <a:off x="2932908" y="2020103"/>
            <a:ext cx="8666922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marR="8191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How is money created?</a:t>
            </a:r>
            <a:b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0" marR="81915" lvl="1" indent="-342900">
              <a:buFont typeface="+mj-lt"/>
              <a:buAutoNum type="arabicPeriod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 customer applies for a loan and meets the banks requirements for approval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0" marR="81915" lvl="1" indent="-342900">
              <a:buFont typeface="+mj-lt"/>
              <a:buAutoNum type="arabicPeriod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bank extends a credit to the customers deposit account and a debit to a loan receivable account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0" marR="81915" lvl="1" indent="-342900">
              <a:buFont typeface="+mj-lt"/>
              <a:buAutoNum type="arabicPeriod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 customer new deposit account is created serving as a liability of the bank for the loan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0" marR="81915" lvl="1" indent="-342900">
              <a:buFont typeface="+mj-lt"/>
              <a:buAutoNum type="arabicPeriod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When the loan is paid back, the deposit that was created when the loan originated is extinguished - completing the cycle of money creation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1915">
              <a:spcBef>
                <a:spcPts val="0"/>
              </a:spcBef>
              <a:spcAft>
                <a:spcPts val="0"/>
              </a:spcAft>
            </a:pPr>
            <a:b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b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2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4007C1-F138-2D32-8F34-5DE3FF791246}"/>
              </a:ext>
            </a:extLst>
          </p:cNvPr>
          <p:cNvSpPr txBox="1"/>
          <p:nvPr/>
        </p:nvSpPr>
        <p:spPr>
          <a:xfrm>
            <a:off x="10396331" y="119662"/>
            <a:ext cx="14378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bg1"/>
                </a:solidFill>
              </a:rPr>
              <a:t>CHAPTER FOUR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248A461-AC72-81BE-3D84-D6948B36E80E}"/>
              </a:ext>
            </a:extLst>
          </p:cNvPr>
          <p:cNvSpPr txBox="1"/>
          <p:nvPr/>
        </p:nvSpPr>
        <p:spPr>
          <a:xfrm>
            <a:off x="150549" y="6592672"/>
            <a:ext cx="21359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37A3727-2B3C-7E46-9AA4-9BCFF9739CC9}" type="slidenum">
              <a:rPr lang="en-US" sz="800" smtClean="0">
                <a:solidFill>
                  <a:schemeClr val="bg1"/>
                </a:solidFill>
                <a:latin typeface="+mj-lt"/>
              </a:rPr>
              <a:t>14</a:t>
            </a:fld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012870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0EDF68-5E31-B4F3-6153-D3B33B20E7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8746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F7E32F-C9FD-F8ED-EBCB-D48132BB7D6A}"/>
              </a:ext>
            </a:extLst>
          </p:cNvPr>
          <p:cNvSpPr txBox="1"/>
          <p:nvPr/>
        </p:nvSpPr>
        <p:spPr>
          <a:xfrm>
            <a:off x="4322101" y="279158"/>
            <a:ext cx="7512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The Truth Behind Money Creation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B180E7-71EB-8C03-D8DB-DCDF7CB7FE4C}"/>
              </a:ext>
            </a:extLst>
          </p:cNvPr>
          <p:cNvSpPr/>
          <p:nvPr/>
        </p:nvSpPr>
        <p:spPr>
          <a:xfrm>
            <a:off x="0" y="6542788"/>
            <a:ext cx="12192000" cy="3152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39122-83B8-A491-E6D7-B590EEB7A051}"/>
              </a:ext>
            </a:extLst>
          </p:cNvPr>
          <p:cNvSpPr txBox="1"/>
          <p:nvPr/>
        </p:nvSpPr>
        <p:spPr>
          <a:xfrm>
            <a:off x="9632438" y="6592672"/>
            <a:ext cx="28624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Copyright © Money, Banking and Financial Markets</a:t>
            </a:r>
            <a:r>
              <a:rPr lang="en-US" sz="80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US" sz="8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4007C1-F138-2D32-8F34-5DE3FF791246}"/>
              </a:ext>
            </a:extLst>
          </p:cNvPr>
          <p:cNvSpPr txBox="1"/>
          <p:nvPr/>
        </p:nvSpPr>
        <p:spPr>
          <a:xfrm>
            <a:off x="10396331" y="119662"/>
            <a:ext cx="14378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bg1"/>
                </a:solidFill>
              </a:rPr>
              <a:t>CHAPTER FOUR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E176CA4-F340-7DD3-66D4-B2A8C09E66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419" y="1292087"/>
            <a:ext cx="10752966" cy="420966"/>
          </a:xfrm>
        </p:spPr>
        <p:txBody>
          <a:bodyPr anchor="t">
            <a:normAutofit/>
          </a:bodyPr>
          <a:lstStyle/>
          <a:p>
            <a:r>
              <a:rPr lang="en-US" sz="2400" dirty="0">
                <a:solidFill>
                  <a:srgbClr val="105376"/>
                </a:solidFill>
              </a:rPr>
              <a:t>Loan for New Car Purchase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948E7C31-C224-29FD-7A40-16EEBD03CF07}"/>
              </a:ext>
            </a:extLst>
          </p:cNvPr>
          <p:cNvSpPr txBox="1">
            <a:spLocks/>
          </p:cNvSpPr>
          <p:nvPr/>
        </p:nvSpPr>
        <p:spPr>
          <a:xfrm>
            <a:off x="723419" y="1878538"/>
            <a:ext cx="5278054" cy="71419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1800" b="1" i="1" dirty="0"/>
              <a:t>Customer John Doe applies for a loan of $30,000 to purchase a new car.  Bank A approves the loan.</a:t>
            </a:r>
          </a:p>
        </p:txBody>
      </p:sp>
      <p:graphicFrame>
        <p:nvGraphicFramePr>
          <p:cNvPr id="14" name="Table 10">
            <a:extLst>
              <a:ext uri="{FF2B5EF4-FFF2-40B4-BE49-F238E27FC236}">
                <a16:creationId xmlns:a16="http://schemas.microsoft.com/office/drawing/2014/main" id="{77AB57FB-5BAC-F9E6-F7A0-3207FFB51E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9803674"/>
              </p:ext>
            </p:extLst>
          </p:nvPr>
        </p:nvGraphicFramePr>
        <p:xfrm>
          <a:off x="810870" y="2758215"/>
          <a:ext cx="5190603" cy="30911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453189">
                  <a:extLst>
                    <a:ext uri="{9D8B030D-6E8A-4147-A177-3AD203B41FA5}">
                      <a16:colId xmlns:a16="http://schemas.microsoft.com/office/drawing/2014/main" val="4228991381"/>
                    </a:ext>
                  </a:extLst>
                </a:gridCol>
                <a:gridCol w="1325301">
                  <a:extLst>
                    <a:ext uri="{9D8B030D-6E8A-4147-A177-3AD203B41FA5}">
                      <a16:colId xmlns:a16="http://schemas.microsoft.com/office/drawing/2014/main" val="3098185448"/>
                    </a:ext>
                  </a:extLst>
                </a:gridCol>
                <a:gridCol w="1412113">
                  <a:extLst>
                    <a:ext uri="{9D8B030D-6E8A-4147-A177-3AD203B41FA5}">
                      <a16:colId xmlns:a16="http://schemas.microsoft.com/office/drawing/2014/main" val="42785216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Debits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Credits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2418553"/>
                  </a:ext>
                </a:extLst>
              </a:tr>
              <a:tr h="128867">
                <a:tc>
                  <a:txBody>
                    <a:bodyPr/>
                    <a:lstStyle/>
                    <a:p>
                      <a:pPr lvl="0"/>
                      <a:r>
                        <a:rPr lang="en-US" sz="1050" b="1" dirty="0">
                          <a:solidFill>
                            <a:schemeClr val="tx1"/>
                          </a:solidFill>
                        </a:rPr>
                        <a:t>ASSETS: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81377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1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Loans Receivable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$1,000,000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76398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1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Cash / Reserves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$200,000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17441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TOTAL ASSETS: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$1,200,000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7024171"/>
                  </a:ext>
                </a:extLst>
              </a:tr>
              <a:tr h="223232"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LIABILITIES &amp; CAPITAL: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29558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1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Customer Deposits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$1,050,000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30425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1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Capital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$150,000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50818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TOTAL LIABILITIES &amp; CAPITAL: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1,200,000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2170685"/>
                  </a:ext>
                </a:extLst>
              </a:tr>
            </a:tbl>
          </a:graphicData>
        </a:graphic>
      </p:graphicFrame>
      <p:sp>
        <p:nvSpPr>
          <p:cNvPr id="15" name="Title 1">
            <a:extLst>
              <a:ext uri="{FF2B5EF4-FFF2-40B4-BE49-F238E27FC236}">
                <a16:creationId xmlns:a16="http://schemas.microsoft.com/office/drawing/2014/main" id="{FF95A53B-3EE2-5A33-2729-301E4731CD19}"/>
              </a:ext>
            </a:extLst>
          </p:cNvPr>
          <p:cNvSpPr txBox="1">
            <a:spLocks/>
          </p:cNvSpPr>
          <p:nvPr/>
        </p:nvSpPr>
        <p:spPr>
          <a:xfrm>
            <a:off x="6315154" y="1868139"/>
            <a:ext cx="5278054" cy="71419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1800" b="1" i="1" dirty="0"/>
              <a:t>When the loan is made, the transaction will be recorded with the following entry:</a:t>
            </a:r>
          </a:p>
        </p:txBody>
      </p:sp>
      <p:graphicFrame>
        <p:nvGraphicFramePr>
          <p:cNvPr id="18" name="Table 10">
            <a:extLst>
              <a:ext uri="{FF2B5EF4-FFF2-40B4-BE49-F238E27FC236}">
                <a16:creationId xmlns:a16="http://schemas.microsoft.com/office/drawing/2014/main" id="{9C75AE66-986E-3A90-A0A2-9BD0C0C157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6786642"/>
              </p:ext>
            </p:extLst>
          </p:nvPr>
        </p:nvGraphicFramePr>
        <p:xfrm>
          <a:off x="6402605" y="2747816"/>
          <a:ext cx="5190603" cy="16510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453189">
                  <a:extLst>
                    <a:ext uri="{9D8B030D-6E8A-4147-A177-3AD203B41FA5}">
                      <a16:colId xmlns:a16="http://schemas.microsoft.com/office/drawing/2014/main" val="4228991381"/>
                    </a:ext>
                  </a:extLst>
                </a:gridCol>
                <a:gridCol w="1325301">
                  <a:extLst>
                    <a:ext uri="{9D8B030D-6E8A-4147-A177-3AD203B41FA5}">
                      <a16:colId xmlns:a16="http://schemas.microsoft.com/office/drawing/2014/main" val="3098185448"/>
                    </a:ext>
                  </a:extLst>
                </a:gridCol>
                <a:gridCol w="1412113">
                  <a:extLst>
                    <a:ext uri="{9D8B030D-6E8A-4147-A177-3AD203B41FA5}">
                      <a16:colId xmlns:a16="http://schemas.microsoft.com/office/drawing/2014/main" val="42785216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Debits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Credits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24185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Loan Receivable</a:t>
                      </a:r>
                    </a:p>
                    <a:p>
                      <a:pPr lvl="0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(John Doe)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$30,000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76398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Deposit Account</a:t>
                      </a:r>
                    </a:p>
                    <a:p>
                      <a:pPr lvl="0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(John Doe)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$30,000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1744192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81AC5036-CD9A-A141-9B76-5F756D36A41F}"/>
              </a:ext>
            </a:extLst>
          </p:cNvPr>
          <p:cNvSpPr txBox="1"/>
          <p:nvPr/>
        </p:nvSpPr>
        <p:spPr>
          <a:xfrm>
            <a:off x="150549" y="6592672"/>
            <a:ext cx="21359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37A3727-2B3C-7E46-9AA4-9BCFF9739CC9}" type="slidenum">
              <a:rPr lang="en-US" sz="800" smtClean="0">
                <a:solidFill>
                  <a:schemeClr val="bg1"/>
                </a:solidFill>
                <a:latin typeface="+mj-lt"/>
              </a:rPr>
              <a:t>15</a:t>
            </a:fld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850178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0EDF68-5E31-B4F3-6153-D3B33B20E7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8746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F7E32F-C9FD-F8ED-EBCB-D48132BB7D6A}"/>
              </a:ext>
            </a:extLst>
          </p:cNvPr>
          <p:cNvSpPr txBox="1"/>
          <p:nvPr/>
        </p:nvSpPr>
        <p:spPr>
          <a:xfrm>
            <a:off x="4322101" y="279158"/>
            <a:ext cx="7512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The Truth Behind Money Creation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B180E7-71EB-8C03-D8DB-DCDF7CB7FE4C}"/>
              </a:ext>
            </a:extLst>
          </p:cNvPr>
          <p:cNvSpPr/>
          <p:nvPr/>
        </p:nvSpPr>
        <p:spPr>
          <a:xfrm>
            <a:off x="0" y="6542788"/>
            <a:ext cx="12192000" cy="3152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39122-83B8-A491-E6D7-B590EEB7A051}"/>
              </a:ext>
            </a:extLst>
          </p:cNvPr>
          <p:cNvSpPr txBox="1"/>
          <p:nvPr/>
        </p:nvSpPr>
        <p:spPr>
          <a:xfrm>
            <a:off x="9632438" y="6592672"/>
            <a:ext cx="28624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Copyright © Money, Banking and Financial Markets</a:t>
            </a:r>
            <a:r>
              <a:rPr lang="en-US" sz="80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US" sz="8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4007C1-F138-2D32-8F34-5DE3FF791246}"/>
              </a:ext>
            </a:extLst>
          </p:cNvPr>
          <p:cNvSpPr txBox="1"/>
          <p:nvPr/>
        </p:nvSpPr>
        <p:spPr>
          <a:xfrm>
            <a:off x="10396331" y="119662"/>
            <a:ext cx="14378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bg1"/>
                </a:solidFill>
              </a:rPr>
              <a:t>CHAPTER FOUR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27B2BBAE-67B0-4378-065E-5D917F679FC5}"/>
              </a:ext>
            </a:extLst>
          </p:cNvPr>
          <p:cNvSpPr txBox="1">
            <a:spLocks/>
          </p:cNvSpPr>
          <p:nvPr/>
        </p:nvSpPr>
        <p:spPr>
          <a:xfrm>
            <a:off x="723418" y="1878538"/>
            <a:ext cx="10752965" cy="71419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1800" b="1" i="1" dirty="0"/>
              <a:t>Reserves are adequate to meet the 10% requirement both before and after the loan is made.  Let’s take a look at the bank’s summary balance sheet after the loan is made to John Doe.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07256DF2-8C75-E782-AB28-21DB3490BF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7130011"/>
              </p:ext>
            </p:extLst>
          </p:nvPr>
        </p:nvGraphicFramePr>
        <p:xfrm>
          <a:off x="810870" y="2758215"/>
          <a:ext cx="10752965" cy="30911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082079">
                  <a:extLst>
                    <a:ext uri="{9D8B030D-6E8A-4147-A177-3AD203B41FA5}">
                      <a16:colId xmlns:a16="http://schemas.microsoft.com/office/drawing/2014/main" val="4228991381"/>
                    </a:ext>
                  </a:extLst>
                </a:gridCol>
                <a:gridCol w="2745522">
                  <a:extLst>
                    <a:ext uri="{9D8B030D-6E8A-4147-A177-3AD203B41FA5}">
                      <a16:colId xmlns:a16="http://schemas.microsoft.com/office/drawing/2014/main" val="3098185448"/>
                    </a:ext>
                  </a:extLst>
                </a:gridCol>
                <a:gridCol w="2925364">
                  <a:extLst>
                    <a:ext uri="{9D8B030D-6E8A-4147-A177-3AD203B41FA5}">
                      <a16:colId xmlns:a16="http://schemas.microsoft.com/office/drawing/2014/main" val="42785216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Debits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Credits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2418553"/>
                  </a:ext>
                </a:extLst>
              </a:tr>
              <a:tr h="128867">
                <a:tc>
                  <a:txBody>
                    <a:bodyPr/>
                    <a:lstStyle/>
                    <a:p>
                      <a:pPr lvl="0"/>
                      <a:r>
                        <a:rPr lang="en-US" sz="1050" b="1" dirty="0">
                          <a:solidFill>
                            <a:schemeClr val="tx1"/>
                          </a:solidFill>
                        </a:rPr>
                        <a:t>ASSETS: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81377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1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Loans Receivable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$1,030,000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76398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1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Cash / Reserves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$200,000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17441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TOTAL ASSETS: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$1,230,000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7024171"/>
                  </a:ext>
                </a:extLst>
              </a:tr>
              <a:tr h="223232"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LIABILITIES &amp; CAPITAL: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29558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1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Customer Deposits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$1,080,000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30425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1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Capital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$150,000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50818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TOTAL LIABILITIES &amp; CAPITAL: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1,230,000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2170685"/>
                  </a:ext>
                </a:extLst>
              </a:tr>
            </a:tbl>
          </a:graphicData>
        </a:graphic>
      </p:graphicFrame>
      <p:sp>
        <p:nvSpPr>
          <p:cNvPr id="13" name="Title 1">
            <a:extLst>
              <a:ext uri="{FF2B5EF4-FFF2-40B4-BE49-F238E27FC236}">
                <a16:creationId xmlns:a16="http://schemas.microsoft.com/office/drawing/2014/main" id="{742C307D-CCAC-A040-4588-2565BA6613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419" y="1292087"/>
            <a:ext cx="10752966" cy="420966"/>
          </a:xfrm>
        </p:spPr>
        <p:txBody>
          <a:bodyPr anchor="t">
            <a:normAutofit/>
          </a:bodyPr>
          <a:lstStyle/>
          <a:p>
            <a:r>
              <a:rPr lang="en-US" sz="2400" dirty="0">
                <a:solidFill>
                  <a:srgbClr val="105376"/>
                </a:solidFill>
              </a:rPr>
              <a:t>Loan for New Car Purchase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978C5C9-CDBB-FF9C-5479-B7C6AC05B819}"/>
              </a:ext>
            </a:extLst>
          </p:cNvPr>
          <p:cNvSpPr txBox="1"/>
          <p:nvPr/>
        </p:nvSpPr>
        <p:spPr>
          <a:xfrm>
            <a:off x="150549" y="6592672"/>
            <a:ext cx="21359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37A3727-2B3C-7E46-9AA4-9BCFF9739CC9}" type="slidenum">
              <a:rPr lang="en-US" sz="800" smtClean="0">
                <a:solidFill>
                  <a:schemeClr val="bg1"/>
                </a:solidFill>
                <a:latin typeface="+mj-lt"/>
              </a:rPr>
              <a:t>16</a:t>
            </a:fld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169704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A86C4-E490-06C2-E4F8-5B6AA456A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4992" y="1292087"/>
            <a:ext cx="8481392" cy="637308"/>
          </a:xfrm>
        </p:spPr>
        <p:txBody>
          <a:bodyPr anchor="t">
            <a:normAutofit/>
          </a:bodyPr>
          <a:lstStyle/>
          <a:p>
            <a:r>
              <a:rPr lang="en-US" sz="3600" dirty="0">
                <a:solidFill>
                  <a:srgbClr val="105376"/>
                </a:solidFill>
              </a:rPr>
              <a:t>Restrictions on Money Creation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0EDF68-5E31-B4F3-6153-D3B33B20E7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8746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F7E32F-C9FD-F8ED-EBCB-D48132BB7D6A}"/>
              </a:ext>
            </a:extLst>
          </p:cNvPr>
          <p:cNvSpPr txBox="1"/>
          <p:nvPr/>
        </p:nvSpPr>
        <p:spPr>
          <a:xfrm>
            <a:off x="4322101" y="279158"/>
            <a:ext cx="7512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The Truth Behind Money Creation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B180E7-71EB-8C03-D8DB-DCDF7CB7FE4C}"/>
              </a:ext>
            </a:extLst>
          </p:cNvPr>
          <p:cNvSpPr/>
          <p:nvPr/>
        </p:nvSpPr>
        <p:spPr>
          <a:xfrm>
            <a:off x="0" y="6542788"/>
            <a:ext cx="12192000" cy="3152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39122-83B8-A491-E6D7-B590EEB7A051}"/>
              </a:ext>
            </a:extLst>
          </p:cNvPr>
          <p:cNvSpPr txBox="1"/>
          <p:nvPr/>
        </p:nvSpPr>
        <p:spPr>
          <a:xfrm>
            <a:off x="9632438" y="6592672"/>
            <a:ext cx="28624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Copyright © Money, Banking and Financial Markets</a:t>
            </a:r>
            <a:r>
              <a:rPr lang="en-US" sz="80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US" sz="8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117CBB-E18D-4784-B890-199C08A56A72}"/>
              </a:ext>
            </a:extLst>
          </p:cNvPr>
          <p:cNvSpPr txBox="1"/>
          <p:nvPr/>
        </p:nvSpPr>
        <p:spPr>
          <a:xfrm>
            <a:off x="715617" y="1334682"/>
            <a:ext cx="1624172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BIS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Bank Reserve Requirements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Business of Banking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Kinds of Money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Money Supply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Fractional Reserve Banking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Credit Creation Theory of Money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rgbClr val="105376"/>
                </a:solidFill>
              </a:rPr>
              <a:t>Money Creation Restrictions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Role of the Central Bank</a:t>
            </a:r>
            <a:endParaRPr lang="en-US" sz="1400" dirty="0">
              <a:solidFill>
                <a:srgbClr val="105376"/>
              </a:solidFill>
            </a:endParaRPr>
          </a:p>
          <a:p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C92BB29-053A-BE50-2D3E-8DEE6A73D94E}"/>
              </a:ext>
            </a:extLst>
          </p:cNvPr>
          <p:cNvCxnSpPr>
            <a:cxnSpLocks/>
          </p:cNvCxnSpPr>
          <p:nvPr/>
        </p:nvCxnSpPr>
        <p:spPr>
          <a:xfrm>
            <a:off x="2555777" y="1292087"/>
            <a:ext cx="0" cy="4790661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4D3A3145-1AE0-8E5E-8023-6BFBE3426F12}"/>
              </a:ext>
            </a:extLst>
          </p:cNvPr>
          <p:cNvSpPr txBox="1"/>
          <p:nvPr/>
        </p:nvSpPr>
        <p:spPr>
          <a:xfrm>
            <a:off x="3012578" y="2020103"/>
            <a:ext cx="8604838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Banks will limit themselves according to profits.</a:t>
            </a:r>
            <a:br>
              <a:rPr lang="en-US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Loans will be made if they are expected to result in profit, but they will not be made if it seems too risky</a:t>
            </a:r>
            <a:b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behavior of households and businesses will constrain money supply.</a:t>
            </a:r>
            <a:br>
              <a:rPr lang="en-US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repayment of loans will reduce money supply</a:t>
            </a:r>
            <a:b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Banks must adhere to capital regulations.</a:t>
            </a:r>
            <a:br>
              <a:rPr lang="en-US" b="1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</a:rPr>
              <a:t>D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etermines how much they may lend relative to their overall capital base</a:t>
            </a:r>
            <a:b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Banks can lend reserves.</a:t>
            </a:r>
            <a:br>
              <a:rPr lang="en-US" b="1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Reserves held on deposit at the Fed are liabilities of the central bank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1915">
              <a:spcBef>
                <a:spcPts val="0"/>
              </a:spcBef>
              <a:spcAft>
                <a:spcPts val="0"/>
              </a:spcAft>
            </a:pPr>
            <a:b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b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2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4007C1-F138-2D32-8F34-5DE3FF791246}"/>
              </a:ext>
            </a:extLst>
          </p:cNvPr>
          <p:cNvSpPr txBox="1"/>
          <p:nvPr/>
        </p:nvSpPr>
        <p:spPr>
          <a:xfrm>
            <a:off x="10396331" y="119662"/>
            <a:ext cx="14378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bg1"/>
                </a:solidFill>
              </a:rPr>
              <a:t>CHAPTER FOUR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E35667D-EB16-F104-D304-2D392C19F4DE}"/>
              </a:ext>
            </a:extLst>
          </p:cNvPr>
          <p:cNvSpPr txBox="1"/>
          <p:nvPr/>
        </p:nvSpPr>
        <p:spPr>
          <a:xfrm>
            <a:off x="150549" y="6592672"/>
            <a:ext cx="21359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37A3727-2B3C-7E46-9AA4-9BCFF9739CC9}" type="slidenum">
              <a:rPr lang="en-US" sz="800" smtClean="0">
                <a:solidFill>
                  <a:schemeClr val="bg1"/>
                </a:solidFill>
                <a:latin typeface="+mj-lt"/>
              </a:rPr>
              <a:t>17</a:t>
            </a:fld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848530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A86C4-E490-06C2-E4F8-5B6AA456A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4992" y="1292087"/>
            <a:ext cx="8481392" cy="637308"/>
          </a:xfrm>
        </p:spPr>
        <p:txBody>
          <a:bodyPr anchor="t">
            <a:normAutofit/>
          </a:bodyPr>
          <a:lstStyle/>
          <a:p>
            <a:r>
              <a:rPr lang="en-US" sz="3600" dirty="0">
                <a:solidFill>
                  <a:srgbClr val="105376"/>
                </a:solidFill>
              </a:rPr>
              <a:t>Role of the Central Bank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0EDF68-5E31-B4F3-6153-D3B33B20E7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8746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F7E32F-C9FD-F8ED-EBCB-D48132BB7D6A}"/>
              </a:ext>
            </a:extLst>
          </p:cNvPr>
          <p:cNvSpPr txBox="1"/>
          <p:nvPr/>
        </p:nvSpPr>
        <p:spPr>
          <a:xfrm>
            <a:off x="4322101" y="279158"/>
            <a:ext cx="7512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The Truth Behind Money Creation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B180E7-71EB-8C03-D8DB-DCDF7CB7FE4C}"/>
              </a:ext>
            </a:extLst>
          </p:cNvPr>
          <p:cNvSpPr/>
          <p:nvPr/>
        </p:nvSpPr>
        <p:spPr>
          <a:xfrm>
            <a:off x="0" y="6542788"/>
            <a:ext cx="12192000" cy="3152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39122-83B8-A491-E6D7-B590EEB7A051}"/>
              </a:ext>
            </a:extLst>
          </p:cNvPr>
          <p:cNvSpPr txBox="1"/>
          <p:nvPr/>
        </p:nvSpPr>
        <p:spPr>
          <a:xfrm>
            <a:off x="9632438" y="6592672"/>
            <a:ext cx="28624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Copyright © Money, Banking and Financial Markets</a:t>
            </a:r>
            <a:r>
              <a:rPr lang="en-US" sz="80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US" sz="8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117CBB-E18D-4784-B890-199C08A56A72}"/>
              </a:ext>
            </a:extLst>
          </p:cNvPr>
          <p:cNvSpPr txBox="1"/>
          <p:nvPr/>
        </p:nvSpPr>
        <p:spPr>
          <a:xfrm>
            <a:off x="715617" y="1334682"/>
            <a:ext cx="1624172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BIS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Bank Reserve Requirements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Business of Banking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Kinds of Money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Money Supply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Fractional Reserve Banking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Credit Creation Theory of Money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Money Creation Restrictions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rgbClr val="105376"/>
                </a:solidFill>
              </a:rPr>
              <a:t>Role of the Central Bank</a:t>
            </a:r>
          </a:p>
          <a:p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C92BB29-053A-BE50-2D3E-8DEE6A73D94E}"/>
              </a:ext>
            </a:extLst>
          </p:cNvPr>
          <p:cNvCxnSpPr>
            <a:cxnSpLocks/>
          </p:cNvCxnSpPr>
          <p:nvPr/>
        </p:nvCxnSpPr>
        <p:spPr>
          <a:xfrm>
            <a:off x="2555777" y="1292087"/>
            <a:ext cx="0" cy="4790661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4D3A3145-1AE0-8E5E-8023-6BFBE3426F12}"/>
              </a:ext>
            </a:extLst>
          </p:cNvPr>
          <p:cNvSpPr txBox="1"/>
          <p:nvPr/>
        </p:nvSpPr>
        <p:spPr>
          <a:xfrm>
            <a:off x="2932908" y="2020103"/>
            <a:ext cx="8666922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marR="8191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central bank controls the pool of reserve funds. 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191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191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Reserves are functions of loans.</a:t>
            </a:r>
          </a:p>
          <a:p>
            <a:pPr marL="88900" marR="81915">
              <a:spcBef>
                <a:spcPts val="0"/>
              </a:spcBef>
              <a:spcAft>
                <a:spcPts val="0"/>
              </a:spcAft>
            </a:pPr>
            <a:endParaRPr lang="en-US" sz="20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831850" marR="81915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The c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entral bank supplies reserves as needed to allow the banking system to meet aggregate reserve requirements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1915">
              <a:spcBef>
                <a:spcPts val="0"/>
              </a:spcBef>
              <a:spcAft>
                <a:spcPts val="0"/>
              </a:spcAft>
            </a:pPr>
            <a:b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b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2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4007C1-F138-2D32-8F34-5DE3FF791246}"/>
              </a:ext>
            </a:extLst>
          </p:cNvPr>
          <p:cNvSpPr txBox="1"/>
          <p:nvPr/>
        </p:nvSpPr>
        <p:spPr>
          <a:xfrm>
            <a:off x="10396331" y="119662"/>
            <a:ext cx="14378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bg1"/>
                </a:solidFill>
              </a:rPr>
              <a:t>CHAPTER FOUR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62BA928-CA03-C3B9-43BA-38C4D6610248}"/>
              </a:ext>
            </a:extLst>
          </p:cNvPr>
          <p:cNvSpPr txBox="1"/>
          <p:nvPr/>
        </p:nvSpPr>
        <p:spPr>
          <a:xfrm>
            <a:off x="150549" y="6592672"/>
            <a:ext cx="21359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37A3727-2B3C-7E46-9AA4-9BCFF9739CC9}" type="slidenum">
              <a:rPr lang="en-US" sz="800" smtClean="0">
                <a:solidFill>
                  <a:schemeClr val="bg1"/>
                </a:solidFill>
                <a:latin typeface="+mj-lt"/>
              </a:rPr>
              <a:t>18</a:t>
            </a:fld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098895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0EDF68-5E31-B4F3-6153-D3B33B20E7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8746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F7E32F-C9FD-F8ED-EBCB-D48132BB7D6A}"/>
              </a:ext>
            </a:extLst>
          </p:cNvPr>
          <p:cNvSpPr txBox="1"/>
          <p:nvPr/>
        </p:nvSpPr>
        <p:spPr>
          <a:xfrm>
            <a:off x="4322101" y="279158"/>
            <a:ext cx="7512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The Truth Behind Money Creation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B180E7-71EB-8C03-D8DB-DCDF7CB7FE4C}"/>
              </a:ext>
            </a:extLst>
          </p:cNvPr>
          <p:cNvSpPr/>
          <p:nvPr/>
        </p:nvSpPr>
        <p:spPr>
          <a:xfrm>
            <a:off x="0" y="6542788"/>
            <a:ext cx="12192000" cy="3152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39122-83B8-A491-E6D7-B590EEB7A051}"/>
              </a:ext>
            </a:extLst>
          </p:cNvPr>
          <p:cNvSpPr txBox="1"/>
          <p:nvPr/>
        </p:nvSpPr>
        <p:spPr>
          <a:xfrm>
            <a:off x="9632438" y="6592672"/>
            <a:ext cx="28624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Copyright © Money, Banking and Financial Markets</a:t>
            </a:r>
            <a:r>
              <a:rPr lang="en-US" sz="80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US" sz="8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4007C1-F138-2D32-8F34-5DE3FF791246}"/>
              </a:ext>
            </a:extLst>
          </p:cNvPr>
          <p:cNvSpPr txBox="1"/>
          <p:nvPr/>
        </p:nvSpPr>
        <p:spPr>
          <a:xfrm>
            <a:off x="10396331" y="119662"/>
            <a:ext cx="14378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bg1"/>
                </a:solidFill>
              </a:rPr>
              <a:t>CHAPTER FOUR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87048754-71FC-0C55-3EF5-08C9B6DC2F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419" y="1292087"/>
            <a:ext cx="10752966" cy="420966"/>
          </a:xfrm>
        </p:spPr>
        <p:txBody>
          <a:bodyPr anchor="t">
            <a:normAutofit/>
          </a:bodyPr>
          <a:lstStyle/>
          <a:p>
            <a:r>
              <a:rPr lang="en-US" sz="2400" dirty="0">
                <a:solidFill>
                  <a:srgbClr val="105376"/>
                </a:solidFill>
              </a:rPr>
              <a:t>Figure 4.3: A Picture of the Banking System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80D64CC-58AD-6500-DBB1-5469AA144FC0}"/>
              </a:ext>
            </a:extLst>
          </p:cNvPr>
          <p:cNvSpPr txBox="1"/>
          <p:nvPr/>
        </p:nvSpPr>
        <p:spPr>
          <a:xfrm>
            <a:off x="4916384" y="2130498"/>
            <a:ext cx="2066591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>
                <a:solidFill>
                  <a:srgbClr val="105376"/>
                </a:solidFill>
              </a:rPr>
              <a:t>CENTRAL BANK</a:t>
            </a:r>
          </a:p>
          <a:p>
            <a:pPr algn="ctr"/>
            <a:r>
              <a:rPr lang="en-US" dirty="0"/>
              <a:t>Deposits (Liabilities)</a:t>
            </a:r>
          </a:p>
          <a:p>
            <a:pPr algn="ctr"/>
            <a:r>
              <a:rPr lang="en-US" dirty="0"/>
              <a:t>$1,475,000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A3E815C-630D-BB8A-44E8-FCB9903581A1}"/>
              </a:ext>
            </a:extLst>
          </p:cNvPr>
          <p:cNvSpPr txBox="1"/>
          <p:nvPr/>
        </p:nvSpPr>
        <p:spPr>
          <a:xfrm>
            <a:off x="4858870" y="3601382"/>
            <a:ext cx="21816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COMMERCIAL BANKS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B48650C-1CB9-BD09-2A8B-F9154CC4340C}"/>
              </a:ext>
            </a:extLst>
          </p:cNvPr>
          <p:cNvSpPr txBox="1"/>
          <p:nvPr/>
        </p:nvSpPr>
        <p:spPr>
          <a:xfrm>
            <a:off x="1427490" y="3601382"/>
            <a:ext cx="1713353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>
                <a:solidFill>
                  <a:srgbClr val="105376"/>
                </a:solidFill>
              </a:rPr>
              <a:t>BANK A</a:t>
            </a:r>
          </a:p>
          <a:p>
            <a:pPr algn="ctr"/>
            <a:r>
              <a:rPr lang="en-US" dirty="0"/>
              <a:t>Reserves (Asset)</a:t>
            </a:r>
          </a:p>
          <a:p>
            <a:pPr algn="ctr"/>
            <a:r>
              <a:rPr lang="en-US" dirty="0"/>
              <a:t>$100,000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38E3D01-DBFC-40FD-B94B-F7441C3AFD54}"/>
              </a:ext>
            </a:extLst>
          </p:cNvPr>
          <p:cNvSpPr txBox="1"/>
          <p:nvPr/>
        </p:nvSpPr>
        <p:spPr>
          <a:xfrm>
            <a:off x="5093002" y="5022222"/>
            <a:ext cx="1713353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>
                <a:solidFill>
                  <a:srgbClr val="105376"/>
                </a:solidFill>
              </a:rPr>
              <a:t>BANK B</a:t>
            </a:r>
          </a:p>
          <a:p>
            <a:pPr algn="ctr"/>
            <a:r>
              <a:rPr lang="en-US" dirty="0"/>
              <a:t>Reserves (Asset)</a:t>
            </a:r>
          </a:p>
          <a:p>
            <a:pPr algn="ctr"/>
            <a:r>
              <a:rPr lang="en-US" dirty="0"/>
              <a:t>$525,000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28A53F1-D719-A6CF-FA3C-3B2ABE573FF2}"/>
              </a:ext>
            </a:extLst>
          </p:cNvPr>
          <p:cNvSpPr txBox="1"/>
          <p:nvPr/>
        </p:nvSpPr>
        <p:spPr>
          <a:xfrm>
            <a:off x="8758512" y="3636061"/>
            <a:ext cx="1713353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>
                <a:solidFill>
                  <a:srgbClr val="105376"/>
                </a:solidFill>
              </a:rPr>
              <a:t>BANK C</a:t>
            </a:r>
          </a:p>
          <a:p>
            <a:pPr algn="ctr"/>
            <a:r>
              <a:rPr lang="en-US" dirty="0"/>
              <a:t>Reserves (Asset)</a:t>
            </a:r>
          </a:p>
          <a:p>
            <a:pPr algn="ctr"/>
            <a:r>
              <a:rPr lang="en-US" dirty="0"/>
              <a:t>$850,000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B91D3483-3F28-6C36-E722-AFE9A40868D7}"/>
              </a:ext>
            </a:extLst>
          </p:cNvPr>
          <p:cNvCxnSpPr/>
          <p:nvPr/>
        </p:nvCxnSpPr>
        <p:spPr>
          <a:xfrm>
            <a:off x="3672584" y="4201753"/>
            <a:ext cx="4554187" cy="0"/>
          </a:xfrm>
          <a:prstGeom prst="straightConnector1">
            <a:avLst/>
          </a:prstGeom>
          <a:ln w="38100">
            <a:solidFill>
              <a:srgbClr val="10537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0EA62D1D-69A2-EF98-68DC-C8B4BAD7D9B0}"/>
              </a:ext>
            </a:extLst>
          </p:cNvPr>
          <p:cNvCxnSpPr/>
          <p:nvPr/>
        </p:nvCxnSpPr>
        <p:spPr>
          <a:xfrm>
            <a:off x="2798618" y="4675909"/>
            <a:ext cx="2008909" cy="789709"/>
          </a:xfrm>
          <a:prstGeom prst="straightConnector1">
            <a:avLst/>
          </a:prstGeom>
          <a:ln w="38100">
            <a:solidFill>
              <a:srgbClr val="10537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00101939-8594-93B7-5943-34EE2D566FEC}"/>
              </a:ext>
            </a:extLst>
          </p:cNvPr>
          <p:cNvCxnSpPr>
            <a:cxnSpLocks/>
          </p:cNvCxnSpPr>
          <p:nvPr/>
        </p:nvCxnSpPr>
        <p:spPr>
          <a:xfrm flipH="1">
            <a:off x="7040494" y="4629506"/>
            <a:ext cx="1826415" cy="890805"/>
          </a:xfrm>
          <a:prstGeom prst="straightConnector1">
            <a:avLst/>
          </a:prstGeom>
          <a:ln w="38100">
            <a:solidFill>
              <a:srgbClr val="10537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AA161BAB-E335-A13C-BA11-3A7B1CC1E9CC}"/>
              </a:ext>
            </a:extLst>
          </p:cNvPr>
          <p:cNvSpPr txBox="1"/>
          <p:nvPr/>
        </p:nvSpPr>
        <p:spPr>
          <a:xfrm>
            <a:off x="150549" y="6592672"/>
            <a:ext cx="21359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37A3727-2B3C-7E46-9AA4-9BCFF9739CC9}" type="slidenum">
              <a:rPr lang="en-US" sz="800" smtClean="0">
                <a:solidFill>
                  <a:schemeClr val="bg1"/>
                </a:solidFill>
                <a:latin typeface="+mj-lt"/>
              </a:rPr>
              <a:t>19</a:t>
            </a:fld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8824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A86C4-E490-06C2-E4F8-5B6AA456A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4992" y="1292087"/>
            <a:ext cx="8481392" cy="637308"/>
          </a:xfrm>
        </p:spPr>
        <p:txBody>
          <a:bodyPr anchor="t">
            <a:normAutofit/>
          </a:bodyPr>
          <a:lstStyle/>
          <a:p>
            <a:r>
              <a:rPr lang="en-US" sz="3600" dirty="0">
                <a:solidFill>
                  <a:srgbClr val="105376"/>
                </a:solidFill>
              </a:rPr>
              <a:t>Bank for International Settlements (BIS)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0EDF68-5E31-B4F3-6153-D3B33B20E7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8746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F7E32F-C9FD-F8ED-EBCB-D48132BB7D6A}"/>
              </a:ext>
            </a:extLst>
          </p:cNvPr>
          <p:cNvSpPr txBox="1"/>
          <p:nvPr/>
        </p:nvSpPr>
        <p:spPr>
          <a:xfrm>
            <a:off x="4322101" y="279158"/>
            <a:ext cx="7512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The Truth Behind Money Creation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B180E7-71EB-8C03-D8DB-DCDF7CB7FE4C}"/>
              </a:ext>
            </a:extLst>
          </p:cNvPr>
          <p:cNvSpPr/>
          <p:nvPr/>
        </p:nvSpPr>
        <p:spPr>
          <a:xfrm>
            <a:off x="0" y="6542788"/>
            <a:ext cx="12192000" cy="3152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39122-83B8-A491-E6D7-B590EEB7A051}"/>
              </a:ext>
            </a:extLst>
          </p:cNvPr>
          <p:cNvSpPr txBox="1"/>
          <p:nvPr/>
        </p:nvSpPr>
        <p:spPr>
          <a:xfrm>
            <a:off x="9632438" y="6592672"/>
            <a:ext cx="28624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Copyright © Money, Banking and Financial Markets</a:t>
            </a:r>
            <a:r>
              <a:rPr lang="en-US" sz="80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US" sz="8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117CBB-E18D-4784-B890-199C08A56A72}"/>
              </a:ext>
            </a:extLst>
          </p:cNvPr>
          <p:cNvSpPr txBox="1"/>
          <p:nvPr/>
        </p:nvSpPr>
        <p:spPr>
          <a:xfrm>
            <a:off x="715617" y="1334682"/>
            <a:ext cx="1624172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105376"/>
                </a:solidFill>
              </a:rPr>
              <a:t>BIS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Bank Reserve Requirements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Business of Banking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Kinds of Money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Money Supply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Fractional Reserve Banking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Credit Creation Theory of Money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Money Creation Restrictions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Role of the Central Bank</a:t>
            </a:r>
            <a:endParaRPr lang="en-US" sz="1400" dirty="0">
              <a:solidFill>
                <a:srgbClr val="105376"/>
              </a:solidFill>
            </a:endParaRPr>
          </a:p>
          <a:p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C92BB29-053A-BE50-2D3E-8DEE6A73D94E}"/>
              </a:ext>
            </a:extLst>
          </p:cNvPr>
          <p:cNvCxnSpPr>
            <a:cxnSpLocks/>
          </p:cNvCxnSpPr>
          <p:nvPr/>
        </p:nvCxnSpPr>
        <p:spPr>
          <a:xfrm>
            <a:off x="2555777" y="1292087"/>
            <a:ext cx="0" cy="4790661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4D3A3145-1AE0-8E5E-8023-6BFBE3426F12}"/>
              </a:ext>
            </a:extLst>
          </p:cNvPr>
          <p:cNvSpPr txBox="1"/>
          <p:nvPr/>
        </p:nvSpPr>
        <p:spPr>
          <a:xfrm>
            <a:off x="2932908" y="2020103"/>
            <a:ext cx="8666922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marR="81915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BIS provides oversight and regulation, which is vital due to the influence of the banking system on the economy in large countries.</a:t>
            </a:r>
            <a:r>
              <a:rPr lang="en-US" sz="2000" dirty="0">
                <a:effectLst/>
              </a:rPr>
              <a:t> </a:t>
            </a:r>
            <a:br>
              <a:rPr lang="en-US" sz="2000" dirty="0">
                <a:effectLst/>
              </a:rPr>
            </a:br>
            <a:endParaRPr lang="en-US" sz="2000" dirty="0">
              <a:effectLst/>
            </a:endParaRPr>
          </a:p>
          <a:p>
            <a:pPr marL="889000" marR="81915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Created in 1930 to advise and regulate economic matters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0" marR="81915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Allows nations to discuss and coordinate to ensure the health of the global economy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191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1915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Bank Regulation</a:t>
            </a:r>
            <a:br>
              <a:rPr lang="en-US" sz="2000" b="1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T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he laws and rules that govern the way the banks operate.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0">
              <a:spcBef>
                <a:spcPts val="0"/>
              </a:spcBef>
              <a:spcAft>
                <a:spcPts val="0"/>
              </a:spcAft>
            </a:pPr>
            <a:b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b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2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4007C1-F138-2D32-8F34-5DE3FF791246}"/>
              </a:ext>
            </a:extLst>
          </p:cNvPr>
          <p:cNvSpPr txBox="1"/>
          <p:nvPr/>
        </p:nvSpPr>
        <p:spPr>
          <a:xfrm>
            <a:off x="10396331" y="119662"/>
            <a:ext cx="14378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bg1"/>
                </a:solidFill>
              </a:rPr>
              <a:t>CHAPTER FOUR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81ED3CE-E935-E042-30DE-C3A8DB0D569E}"/>
              </a:ext>
            </a:extLst>
          </p:cNvPr>
          <p:cNvSpPr txBox="1"/>
          <p:nvPr/>
        </p:nvSpPr>
        <p:spPr>
          <a:xfrm>
            <a:off x="150549" y="6592672"/>
            <a:ext cx="21359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37A3727-2B3C-7E46-9AA4-9BCFF9739CC9}" type="slidenum">
              <a:rPr lang="en-US" sz="800" smtClean="0">
                <a:solidFill>
                  <a:schemeClr val="bg1"/>
                </a:solidFill>
                <a:latin typeface="+mj-lt"/>
              </a:rPr>
              <a:t>2</a:t>
            </a:fld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856109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A86C4-E490-06C2-E4F8-5B6AA456A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4992" y="1292087"/>
            <a:ext cx="8481392" cy="637308"/>
          </a:xfrm>
        </p:spPr>
        <p:txBody>
          <a:bodyPr anchor="t">
            <a:normAutofit/>
          </a:bodyPr>
          <a:lstStyle/>
          <a:p>
            <a:r>
              <a:rPr lang="en-US" sz="3600" dirty="0">
                <a:solidFill>
                  <a:srgbClr val="105376"/>
                </a:solidFill>
              </a:rPr>
              <a:t>Role of the Central Bank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0EDF68-5E31-B4F3-6153-D3B33B20E7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8746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F7E32F-C9FD-F8ED-EBCB-D48132BB7D6A}"/>
              </a:ext>
            </a:extLst>
          </p:cNvPr>
          <p:cNvSpPr txBox="1"/>
          <p:nvPr/>
        </p:nvSpPr>
        <p:spPr>
          <a:xfrm>
            <a:off x="4322101" y="279158"/>
            <a:ext cx="7512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The Truth Behind Money Creation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B180E7-71EB-8C03-D8DB-DCDF7CB7FE4C}"/>
              </a:ext>
            </a:extLst>
          </p:cNvPr>
          <p:cNvSpPr/>
          <p:nvPr/>
        </p:nvSpPr>
        <p:spPr>
          <a:xfrm>
            <a:off x="0" y="6542788"/>
            <a:ext cx="12192000" cy="3152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39122-83B8-A491-E6D7-B590EEB7A051}"/>
              </a:ext>
            </a:extLst>
          </p:cNvPr>
          <p:cNvSpPr txBox="1"/>
          <p:nvPr/>
        </p:nvSpPr>
        <p:spPr>
          <a:xfrm>
            <a:off x="9632438" y="6592672"/>
            <a:ext cx="28624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Copyright © Money, Banking and Financial Markets</a:t>
            </a:r>
            <a:r>
              <a:rPr lang="en-US" sz="80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US" sz="8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117CBB-E18D-4784-B890-199C08A56A72}"/>
              </a:ext>
            </a:extLst>
          </p:cNvPr>
          <p:cNvSpPr txBox="1"/>
          <p:nvPr/>
        </p:nvSpPr>
        <p:spPr>
          <a:xfrm>
            <a:off x="715617" y="1334682"/>
            <a:ext cx="1624172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BIS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Bank Reserve Requirements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Business of Banking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Kinds of Money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Money Supply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Fractional Reserve Banking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Credit Creation Theory of Money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Money Creation Restrictions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rgbClr val="105376"/>
                </a:solidFill>
              </a:rPr>
              <a:t>Role of the Central Bank</a:t>
            </a:r>
          </a:p>
          <a:p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C92BB29-053A-BE50-2D3E-8DEE6A73D94E}"/>
              </a:ext>
            </a:extLst>
          </p:cNvPr>
          <p:cNvCxnSpPr>
            <a:cxnSpLocks/>
          </p:cNvCxnSpPr>
          <p:nvPr/>
        </p:nvCxnSpPr>
        <p:spPr>
          <a:xfrm>
            <a:off x="2555777" y="1292087"/>
            <a:ext cx="0" cy="4790661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4D3A3145-1AE0-8E5E-8023-6BFBE3426F12}"/>
              </a:ext>
            </a:extLst>
          </p:cNvPr>
          <p:cNvSpPr txBox="1"/>
          <p:nvPr/>
        </p:nvSpPr>
        <p:spPr>
          <a:xfrm>
            <a:off x="2932908" y="2020103"/>
            <a:ext cx="8666922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marR="81915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Understanding the central bank’s balance sheet:</a:t>
            </a:r>
            <a:b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31850" marR="81915" lvl="1" indent="-285750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liabilities of the central bank are made up of reserve accounts attributed to individual banks, the government's deposit account, and currency in circulation</a:t>
            </a:r>
          </a:p>
          <a:p>
            <a:pPr marL="831850" marR="81915" lvl="1" indent="-285750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Government bonds make up the asset side of the balance sheet</a:t>
            </a:r>
            <a:b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1915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FOMC conducts open market operations to expand or contract the reserve pool in circulation.</a:t>
            </a:r>
            <a:b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31850" marR="81915" lvl="1" indent="-285750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Open Market Operations - the process of the central bank expanding or conducting the reserve pool through the purchase and sale of government bonds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31850" marR="81915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</a:rPr>
              <a:t>E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nd result of the open market operations - the banking system has a larger pool of reserves; reserves will be shifted around as needed to meet aggregate reserve requirements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1915">
              <a:spcBef>
                <a:spcPts val="0"/>
              </a:spcBef>
              <a:spcAft>
                <a:spcPts val="0"/>
              </a:spcAft>
            </a:pPr>
            <a:b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b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2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4007C1-F138-2D32-8F34-5DE3FF791246}"/>
              </a:ext>
            </a:extLst>
          </p:cNvPr>
          <p:cNvSpPr txBox="1"/>
          <p:nvPr/>
        </p:nvSpPr>
        <p:spPr>
          <a:xfrm>
            <a:off x="10396331" y="119662"/>
            <a:ext cx="14378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bg1"/>
                </a:solidFill>
              </a:rPr>
              <a:t>CHAPTER FOUR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31EC96E-A69B-651E-A133-209B6B34297D}"/>
              </a:ext>
            </a:extLst>
          </p:cNvPr>
          <p:cNvSpPr txBox="1"/>
          <p:nvPr/>
        </p:nvSpPr>
        <p:spPr>
          <a:xfrm>
            <a:off x="150549" y="6592672"/>
            <a:ext cx="21359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37A3727-2B3C-7E46-9AA4-9BCFF9739CC9}" type="slidenum">
              <a:rPr lang="en-US" sz="800" smtClean="0">
                <a:solidFill>
                  <a:schemeClr val="bg1"/>
                </a:solidFill>
                <a:latin typeface="+mj-lt"/>
              </a:rPr>
              <a:t>20</a:t>
            </a:fld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13701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A86C4-E490-06C2-E4F8-5B6AA456A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4992" y="1292087"/>
            <a:ext cx="8481392" cy="637308"/>
          </a:xfrm>
        </p:spPr>
        <p:txBody>
          <a:bodyPr anchor="t">
            <a:normAutofit/>
          </a:bodyPr>
          <a:lstStyle/>
          <a:p>
            <a:r>
              <a:rPr lang="en-US" sz="3600" dirty="0">
                <a:solidFill>
                  <a:srgbClr val="105376"/>
                </a:solidFill>
              </a:rPr>
              <a:t>Bank Reserve Requirements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0EDF68-5E31-B4F3-6153-D3B33B20E7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8746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F7E32F-C9FD-F8ED-EBCB-D48132BB7D6A}"/>
              </a:ext>
            </a:extLst>
          </p:cNvPr>
          <p:cNvSpPr txBox="1"/>
          <p:nvPr/>
        </p:nvSpPr>
        <p:spPr>
          <a:xfrm>
            <a:off x="4322101" y="279158"/>
            <a:ext cx="7512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The Truth Behind Money Creation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B180E7-71EB-8C03-D8DB-DCDF7CB7FE4C}"/>
              </a:ext>
            </a:extLst>
          </p:cNvPr>
          <p:cNvSpPr/>
          <p:nvPr/>
        </p:nvSpPr>
        <p:spPr>
          <a:xfrm>
            <a:off x="0" y="6542788"/>
            <a:ext cx="12192000" cy="3152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39122-83B8-A491-E6D7-B590EEB7A051}"/>
              </a:ext>
            </a:extLst>
          </p:cNvPr>
          <p:cNvSpPr txBox="1"/>
          <p:nvPr/>
        </p:nvSpPr>
        <p:spPr>
          <a:xfrm>
            <a:off x="9632438" y="6592672"/>
            <a:ext cx="28624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Copyright © Money, Banking and Financial Markets</a:t>
            </a:r>
            <a:r>
              <a:rPr lang="en-US" sz="80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US" sz="8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117CBB-E18D-4784-B890-199C08A56A72}"/>
              </a:ext>
            </a:extLst>
          </p:cNvPr>
          <p:cNvSpPr txBox="1"/>
          <p:nvPr/>
        </p:nvSpPr>
        <p:spPr>
          <a:xfrm>
            <a:off x="715617" y="1334682"/>
            <a:ext cx="1624172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BIS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rgbClr val="105376"/>
                </a:solidFill>
              </a:rPr>
              <a:t>Bank Reserve Requirements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Business of Banking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Kinds of Money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Money Supply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Fractional Reserve Banking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Credit Creation Theory of Money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Money Creation Restrictions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Role of the Central Bank</a:t>
            </a:r>
            <a:endParaRPr lang="en-US" sz="1400" dirty="0">
              <a:solidFill>
                <a:srgbClr val="105376"/>
              </a:solidFill>
            </a:endParaRPr>
          </a:p>
          <a:p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C92BB29-053A-BE50-2D3E-8DEE6A73D94E}"/>
              </a:ext>
            </a:extLst>
          </p:cNvPr>
          <p:cNvCxnSpPr>
            <a:cxnSpLocks/>
          </p:cNvCxnSpPr>
          <p:nvPr/>
        </p:nvCxnSpPr>
        <p:spPr>
          <a:xfrm>
            <a:off x="2555777" y="1292087"/>
            <a:ext cx="0" cy="4790661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4D3A3145-1AE0-8E5E-8023-6BFBE3426F12}"/>
              </a:ext>
            </a:extLst>
          </p:cNvPr>
          <p:cNvSpPr txBox="1"/>
          <p:nvPr/>
        </p:nvSpPr>
        <p:spPr>
          <a:xfrm>
            <a:off x="2932908" y="2020103"/>
            <a:ext cx="8666922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marR="8191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bank supports financial transactions.</a:t>
            </a:r>
            <a:b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20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831850" marR="81915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P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rovides the method for transactions to occur by way of checks or electronic fund transfers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20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Transactions depend on the bank making the correct accounting entries when funds are deducted from one account and transferred to another account.</a:t>
            </a:r>
            <a:r>
              <a:rPr lang="en-US" sz="2400" dirty="0">
                <a:effectLst/>
              </a:rPr>
              <a:t> </a:t>
            </a:r>
            <a:b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b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2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4007C1-F138-2D32-8F34-5DE3FF791246}"/>
              </a:ext>
            </a:extLst>
          </p:cNvPr>
          <p:cNvSpPr txBox="1"/>
          <p:nvPr/>
        </p:nvSpPr>
        <p:spPr>
          <a:xfrm>
            <a:off x="10396331" y="119662"/>
            <a:ext cx="14378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bg1"/>
                </a:solidFill>
              </a:rPr>
              <a:t>CHAPTER FOUR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F0EC877-5FD1-A564-0DC0-360A6FC10EE6}"/>
              </a:ext>
            </a:extLst>
          </p:cNvPr>
          <p:cNvSpPr txBox="1"/>
          <p:nvPr/>
        </p:nvSpPr>
        <p:spPr>
          <a:xfrm>
            <a:off x="150549" y="6592672"/>
            <a:ext cx="21359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37A3727-2B3C-7E46-9AA4-9BCFF9739CC9}" type="slidenum">
              <a:rPr lang="en-US" sz="800" smtClean="0">
                <a:solidFill>
                  <a:schemeClr val="bg1"/>
                </a:solidFill>
                <a:latin typeface="+mj-lt"/>
              </a:rPr>
              <a:t>3</a:t>
            </a:fld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465986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A86C4-E490-06C2-E4F8-5B6AA456A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4992" y="1292087"/>
            <a:ext cx="8481392" cy="637308"/>
          </a:xfrm>
        </p:spPr>
        <p:txBody>
          <a:bodyPr anchor="t">
            <a:normAutofit/>
          </a:bodyPr>
          <a:lstStyle/>
          <a:p>
            <a:r>
              <a:rPr lang="en-US" sz="3600" dirty="0">
                <a:solidFill>
                  <a:srgbClr val="105376"/>
                </a:solidFill>
              </a:rPr>
              <a:t>Bank Reserve Requirements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0EDF68-5E31-B4F3-6153-D3B33B20E7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8746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F7E32F-C9FD-F8ED-EBCB-D48132BB7D6A}"/>
              </a:ext>
            </a:extLst>
          </p:cNvPr>
          <p:cNvSpPr txBox="1"/>
          <p:nvPr/>
        </p:nvSpPr>
        <p:spPr>
          <a:xfrm>
            <a:off x="4322101" y="279158"/>
            <a:ext cx="7512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The Truth Behind Money Creation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B180E7-71EB-8C03-D8DB-DCDF7CB7FE4C}"/>
              </a:ext>
            </a:extLst>
          </p:cNvPr>
          <p:cNvSpPr/>
          <p:nvPr/>
        </p:nvSpPr>
        <p:spPr>
          <a:xfrm>
            <a:off x="0" y="6542788"/>
            <a:ext cx="12192000" cy="3152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39122-83B8-A491-E6D7-B590EEB7A051}"/>
              </a:ext>
            </a:extLst>
          </p:cNvPr>
          <p:cNvSpPr txBox="1"/>
          <p:nvPr/>
        </p:nvSpPr>
        <p:spPr>
          <a:xfrm>
            <a:off x="9632438" y="6592672"/>
            <a:ext cx="28624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Copyright © Money, Banking and Financial Markets</a:t>
            </a:r>
            <a:r>
              <a:rPr lang="en-US" sz="80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US" sz="8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117CBB-E18D-4784-B890-199C08A56A72}"/>
              </a:ext>
            </a:extLst>
          </p:cNvPr>
          <p:cNvSpPr txBox="1"/>
          <p:nvPr/>
        </p:nvSpPr>
        <p:spPr>
          <a:xfrm>
            <a:off x="715617" y="1334682"/>
            <a:ext cx="1624172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BIS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rgbClr val="105376"/>
                </a:solidFill>
              </a:rPr>
              <a:t>Bank Reserve Requirements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Business of Banking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Kinds of Money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Money Supply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Fractional Reserve Banking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Credit Creation Theory of Money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Money Creation Restrictions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Role of the Central Bank</a:t>
            </a:r>
            <a:endParaRPr lang="en-US" sz="1400" dirty="0">
              <a:solidFill>
                <a:srgbClr val="105376"/>
              </a:solidFill>
            </a:endParaRPr>
          </a:p>
          <a:p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C92BB29-053A-BE50-2D3E-8DEE6A73D94E}"/>
              </a:ext>
            </a:extLst>
          </p:cNvPr>
          <p:cNvCxnSpPr>
            <a:cxnSpLocks/>
          </p:cNvCxnSpPr>
          <p:nvPr/>
        </p:nvCxnSpPr>
        <p:spPr>
          <a:xfrm>
            <a:off x="2555777" y="1292087"/>
            <a:ext cx="0" cy="4790661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4D3A3145-1AE0-8E5E-8023-6BFBE3426F12}"/>
              </a:ext>
            </a:extLst>
          </p:cNvPr>
          <p:cNvSpPr txBox="1"/>
          <p:nvPr/>
        </p:nvSpPr>
        <p:spPr>
          <a:xfrm>
            <a:off x="2932908" y="2020103"/>
            <a:ext cx="8666922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marR="81915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Bank Reserves</a:t>
            </a:r>
            <a:br>
              <a:rPr lang="en-US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T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he cash that banks have in their vaults, plus the balances in their account at the central bank.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191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1915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Reserve Requirement</a:t>
            </a:r>
            <a:br>
              <a:rPr lang="en-US" sz="2000" b="1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D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irects the commercial banking system to maintain a certain percentage of deposits in cash.</a:t>
            </a:r>
            <a:b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31850" marR="81915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Reserves are roughly equivalent to 10% of total deposits that are cash on hand and deposits at the Fed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31850" marR="81915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Reserves were originally created to prevent a run on the bank</a:t>
            </a:r>
          </a:p>
          <a:p>
            <a:pPr marL="831850" marR="81915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Reserves 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primarily serve to ensure ample cash is available to support daily bank operations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b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b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2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4007C1-F138-2D32-8F34-5DE3FF791246}"/>
              </a:ext>
            </a:extLst>
          </p:cNvPr>
          <p:cNvSpPr txBox="1"/>
          <p:nvPr/>
        </p:nvSpPr>
        <p:spPr>
          <a:xfrm>
            <a:off x="10396331" y="119662"/>
            <a:ext cx="14378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bg1"/>
                </a:solidFill>
              </a:rPr>
              <a:t>CHAPTER FOUR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1FDE4C1-326F-715A-1CB8-9F962C95E27D}"/>
              </a:ext>
            </a:extLst>
          </p:cNvPr>
          <p:cNvSpPr txBox="1"/>
          <p:nvPr/>
        </p:nvSpPr>
        <p:spPr>
          <a:xfrm>
            <a:off x="150549" y="6592672"/>
            <a:ext cx="21359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37A3727-2B3C-7E46-9AA4-9BCFF9739CC9}" type="slidenum">
              <a:rPr lang="en-US" sz="800" smtClean="0">
                <a:solidFill>
                  <a:schemeClr val="bg1"/>
                </a:solidFill>
                <a:latin typeface="+mj-lt"/>
              </a:rPr>
              <a:t>4</a:t>
            </a:fld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707594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A86C4-E490-06C2-E4F8-5B6AA456A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4992" y="1292087"/>
            <a:ext cx="8481392" cy="637308"/>
          </a:xfrm>
        </p:spPr>
        <p:txBody>
          <a:bodyPr anchor="t">
            <a:normAutofit/>
          </a:bodyPr>
          <a:lstStyle/>
          <a:p>
            <a:r>
              <a:rPr lang="en-US" sz="3600" dirty="0">
                <a:solidFill>
                  <a:srgbClr val="105376"/>
                </a:solidFill>
              </a:rPr>
              <a:t>The Business of Banking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0EDF68-5E31-B4F3-6153-D3B33B20E7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8746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F7E32F-C9FD-F8ED-EBCB-D48132BB7D6A}"/>
              </a:ext>
            </a:extLst>
          </p:cNvPr>
          <p:cNvSpPr txBox="1"/>
          <p:nvPr/>
        </p:nvSpPr>
        <p:spPr>
          <a:xfrm>
            <a:off x="4322101" y="279158"/>
            <a:ext cx="7512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The Truth Behind Money Creation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B180E7-71EB-8C03-D8DB-DCDF7CB7FE4C}"/>
              </a:ext>
            </a:extLst>
          </p:cNvPr>
          <p:cNvSpPr/>
          <p:nvPr/>
        </p:nvSpPr>
        <p:spPr>
          <a:xfrm>
            <a:off x="0" y="6542788"/>
            <a:ext cx="12192000" cy="3152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39122-83B8-A491-E6D7-B590EEB7A051}"/>
              </a:ext>
            </a:extLst>
          </p:cNvPr>
          <p:cNvSpPr txBox="1"/>
          <p:nvPr/>
        </p:nvSpPr>
        <p:spPr>
          <a:xfrm>
            <a:off x="9632438" y="6592672"/>
            <a:ext cx="28624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Copyright © Money, Banking and Financial Markets</a:t>
            </a:r>
            <a:r>
              <a:rPr lang="en-US" sz="80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US" sz="8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117CBB-E18D-4784-B890-199C08A56A72}"/>
              </a:ext>
            </a:extLst>
          </p:cNvPr>
          <p:cNvSpPr txBox="1"/>
          <p:nvPr/>
        </p:nvSpPr>
        <p:spPr>
          <a:xfrm>
            <a:off x="715617" y="1334682"/>
            <a:ext cx="1624172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BIS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Bank Reserve Requirements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rgbClr val="105376"/>
                </a:solidFill>
              </a:rPr>
              <a:t>Business of Banking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Kinds of Money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Money Supply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Fractional Reserve Banking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Credit Creation Theory of Money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Money Creation Restrictions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Role of the Central Bank</a:t>
            </a:r>
            <a:endParaRPr lang="en-US" sz="1400" dirty="0">
              <a:solidFill>
                <a:srgbClr val="105376"/>
              </a:solidFill>
            </a:endParaRPr>
          </a:p>
          <a:p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C92BB29-053A-BE50-2D3E-8DEE6A73D94E}"/>
              </a:ext>
            </a:extLst>
          </p:cNvPr>
          <p:cNvCxnSpPr>
            <a:cxnSpLocks/>
          </p:cNvCxnSpPr>
          <p:nvPr/>
        </p:nvCxnSpPr>
        <p:spPr>
          <a:xfrm>
            <a:off x="2555777" y="1292087"/>
            <a:ext cx="0" cy="4790661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4D3A3145-1AE0-8E5E-8023-6BFBE3426F12}"/>
              </a:ext>
            </a:extLst>
          </p:cNvPr>
          <p:cNvSpPr txBox="1"/>
          <p:nvPr/>
        </p:nvSpPr>
        <p:spPr>
          <a:xfrm>
            <a:off x="2932908" y="2020103"/>
            <a:ext cx="8666922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marR="81915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bank serves three primary functions:</a:t>
            </a:r>
            <a:b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0" marR="81915" lvl="1" indent="-342900">
              <a:buFont typeface="+mj-lt"/>
              <a:buAutoNum type="arabicPeriod"/>
            </a:pPr>
            <a:r>
              <a:rPr lang="en-US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bank acts as a depository.</a:t>
            </a:r>
            <a:br>
              <a:rPr lang="en-US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-  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</a:rPr>
              <a:t>A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ccepts deposits from customers for safe keeping</a:t>
            </a:r>
            <a:b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-  Provides cash back to customers upon demand</a:t>
            </a:r>
            <a:b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-  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</a:rPr>
              <a:t>E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nables easy transactions for goods and services by swiping cards, writing </a:t>
            </a:r>
            <a:b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   checks, and entering payment information into computers</a:t>
            </a:r>
            <a:b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0" marR="81915" lvl="1" indent="-342900">
              <a:buFont typeface="+mj-lt"/>
              <a:buAutoNum type="arabicPeriod"/>
            </a:pPr>
            <a:r>
              <a:rPr lang="en-US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Banks supply credit to customers.</a:t>
            </a:r>
            <a:b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-  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</a:rPr>
              <a:t>B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anks lend funds to those seeking to borrow and profits from the interest </a:t>
            </a:r>
            <a:b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   and fees that are associated with the loans</a:t>
            </a:r>
            <a:b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0" marR="81915" lvl="1" indent="-342900">
              <a:buFont typeface="+mj-lt"/>
              <a:buAutoNum type="arabicPeriod"/>
            </a:pPr>
            <a:r>
              <a:rPr lang="en-US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Banks help manage risks.</a:t>
            </a:r>
            <a:b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</a:rPr>
              <a:t> -  P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roblem of asymmetric information</a:t>
            </a:r>
            <a:b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b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2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4007C1-F138-2D32-8F34-5DE3FF791246}"/>
              </a:ext>
            </a:extLst>
          </p:cNvPr>
          <p:cNvSpPr txBox="1"/>
          <p:nvPr/>
        </p:nvSpPr>
        <p:spPr>
          <a:xfrm>
            <a:off x="10396331" y="119662"/>
            <a:ext cx="14378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bg1"/>
                </a:solidFill>
              </a:rPr>
              <a:t>CHAPTER FOUR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BEC823A-7329-FAEA-8722-717784BA747C}"/>
              </a:ext>
            </a:extLst>
          </p:cNvPr>
          <p:cNvSpPr txBox="1"/>
          <p:nvPr/>
        </p:nvSpPr>
        <p:spPr>
          <a:xfrm>
            <a:off x="150549" y="6592672"/>
            <a:ext cx="21359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37A3727-2B3C-7E46-9AA4-9BCFF9739CC9}" type="slidenum">
              <a:rPr lang="en-US" sz="800" smtClean="0">
                <a:solidFill>
                  <a:schemeClr val="bg1"/>
                </a:solidFill>
                <a:latin typeface="+mj-lt"/>
              </a:rPr>
              <a:t>5</a:t>
            </a:fld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094277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A86C4-E490-06C2-E4F8-5B6AA456A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4992" y="1292087"/>
            <a:ext cx="8481392" cy="637308"/>
          </a:xfrm>
        </p:spPr>
        <p:txBody>
          <a:bodyPr anchor="t">
            <a:normAutofit/>
          </a:bodyPr>
          <a:lstStyle/>
          <a:p>
            <a:r>
              <a:rPr lang="en-US" sz="3600" dirty="0">
                <a:solidFill>
                  <a:srgbClr val="105376"/>
                </a:solidFill>
              </a:rPr>
              <a:t>The Business of Banking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0EDF68-5E31-B4F3-6153-D3B33B20E7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8746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F7E32F-C9FD-F8ED-EBCB-D48132BB7D6A}"/>
              </a:ext>
            </a:extLst>
          </p:cNvPr>
          <p:cNvSpPr txBox="1"/>
          <p:nvPr/>
        </p:nvSpPr>
        <p:spPr>
          <a:xfrm>
            <a:off x="4322101" y="279158"/>
            <a:ext cx="7512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The Truth Behind Money Creation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B180E7-71EB-8C03-D8DB-DCDF7CB7FE4C}"/>
              </a:ext>
            </a:extLst>
          </p:cNvPr>
          <p:cNvSpPr/>
          <p:nvPr/>
        </p:nvSpPr>
        <p:spPr>
          <a:xfrm>
            <a:off x="0" y="6542788"/>
            <a:ext cx="12192000" cy="3152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39122-83B8-A491-E6D7-B590EEB7A051}"/>
              </a:ext>
            </a:extLst>
          </p:cNvPr>
          <p:cNvSpPr txBox="1"/>
          <p:nvPr/>
        </p:nvSpPr>
        <p:spPr>
          <a:xfrm>
            <a:off x="9632438" y="6592672"/>
            <a:ext cx="28624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Copyright © Money, Banking and Financial Markets</a:t>
            </a:r>
            <a:r>
              <a:rPr lang="en-US" sz="80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US" sz="8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117CBB-E18D-4784-B890-199C08A56A72}"/>
              </a:ext>
            </a:extLst>
          </p:cNvPr>
          <p:cNvSpPr txBox="1"/>
          <p:nvPr/>
        </p:nvSpPr>
        <p:spPr>
          <a:xfrm>
            <a:off x="715617" y="1334682"/>
            <a:ext cx="1624172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BIS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Bank Reserve Requirements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rgbClr val="105376"/>
                </a:solidFill>
              </a:rPr>
              <a:t>Business of Banking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Kinds of Money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Money Supply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Fractional Reserve Banking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Credit Creation Theory of Money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Money Creation Restrictions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Role of the Central Bank</a:t>
            </a:r>
            <a:endParaRPr lang="en-US" sz="1400" dirty="0">
              <a:solidFill>
                <a:srgbClr val="105376"/>
              </a:solidFill>
            </a:endParaRPr>
          </a:p>
          <a:p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C92BB29-053A-BE50-2D3E-8DEE6A73D94E}"/>
              </a:ext>
            </a:extLst>
          </p:cNvPr>
          <p:cNvCxnSpPr>
            <a:cxnSpLocks/>
          </p:cNvCxnSpPr>
          <p:nvPr/>
        </p:nvCxnSpPr>
        <p:spPr>
          <a:xfrm>
            <a:off x="2555777" y="1292087"/>
            <a:ext cx="0" cy="4790661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4D3A3145-1AE0-8E5E-8023-6BFBE3426F12}"/>
              </a:ext>
            </a:extLst>
          </p:cNvPr>
          <p:cNvSpPr txBox="1"/>
          <p:nvPr/>
        </p:nvSpPr>
        <p:spPr>
          <a:xfrm>
            <a:off x="2932908" y="2020103"/>
            <a:ext cx="8666922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marR="81915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Asymmetric Information</a:t>
            </a:r>
            <a:br>
              <a:rPr lang="en-US" sz="2000" b="1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T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he situation where two parties to a transaction have different pieces of information available.</a:t>
            </a:r>
            <a:b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31850" marR="81915" lvl="1" indent="-285750">
              <a:buFont typeface="Arial" panose="020B0604020202020204" pitchFamily="34" charset="0"/>
              <a:buChar char="•"/>
            </a:pPr>
            <a:r>
              <a:rPr lang="en-US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Adverse selection may occur.</a:t>
            </a:r>
            <a:b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Where two parties prior to a transaction observe different information about a quality of the product or service</a:t>
            </a:r>
            <a:b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31850" marR="81915" lvl="1" indent="-285750">
              <a:buFont typeface="Arial" panose="020B0604020202020204" pitchFamily="34" charset="0"/>
              <a:buChar char="•"/>
            </a:pPr>
            <a:r>
              <a:rPr lang="en-US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Moral hazard may occur.</a:t>
            </a:r>
            <a:b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Where one party to a transaction operates in a manner that is counter to what the other party would desire after the transaction occurs</a:t>
            </a:r>
            <a:b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b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2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4007C1-F138-2D32-8F34-5DE3FF791246}"/>
              </a:ext>
            </a:extLst>
          </p:cNvPr>
          <p:cNvSpPr txBox="1"/>
          <p:nvPr/>
        </p:nvSpPr>
        <p:spPr>
          <a:xfrm>
            <a:off x="10396331" y="119662"/>
            <a:ext cx="14378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bg1"/>
                </a:solidFill>
              </a:rPr>
              <a:t>CHAPTER FOUR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67423C6-8F5A-5E3B-B990-AE512B6C9C58}"/>
              </a:ext>
            </a:extLst>
          </p:cNvPr>
          <p:cNvSpPr txBox="1"/>
          <p:nvPr/>
        </p:nvSpPr>
        <p:spPr>
          <a:xfrm>
            <a:off x="150549" y="6592672"/>
            <a:ext cx="21359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37A3727-2B3C-7E46-9AA4-9BCFF9739CC9}" type="slidenum">
              <a:rPr lang="en-US" sz="800" smtClean="0">
                <a:solidFill>
                  <a:schemeClr val="bg1"/>
                </a:solidFill>
                <a:latin typeface="+mj-lt"/>
              </a:rPr>
              <a:t>6</a:t>
            </a:fld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471244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A86C4-E490-06C2-E4F8-5B6AA456A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4992" y="1292087"/>
            <a:ext cx="8481392" cy="637308"/>
          </a:xfrm>
        </p:spPr>
        <p:txBody>
          <a:bodyPr anchor="t">
            <a:normAutofit/>
          </a:bodyPr>
          <a:lstStyle/>
          <a:p>
            <a:r>
              <a:rPr lang="en-US" sz="3600" dirty="0">
                <a:solidFill>
                  <a:srgbClr val="105376"/>
                </a:solidFill>
              </a:rPr>
              <a:t>Two Kinds of Money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0EDF68-5E31-B4F3-6153-D3B33B20E7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8746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F7E32F-C9FD-F8ED-EBCB-D48132BB7D6A}"/>
              </a:ext>
            </a:extLst>
          </p:cNvPr>
          <p:cNvSpPr txBox="1"/>
          <p:nvPr/>
        </p:nvSpPr>
        <p:spPr>
          <a:xfrm>
            <a:off x="4322101" y="279158"/>
            <a:ext cx="7512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The Truth Behind Money Creation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B180E7-71EB-8C03-D8DB-DCDF7CB7FE4C}"/>
              </a:ext>
            </a:extLst>
          </p:cNvPr>
          <p:cNvSpPr/>
          <p:nvPr/>
        </p:nvSpPr>
        <p:spPr>
          <a:xfrm>
            <a:off x="0" y="6542788"/>
            <a:ext cx="12192000" cy="3152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39122-83B8-A491-E6D7-B590EEB7A051}"/>
              </a:ext>
            </a:extLst>
          </p:cNvPr>
          <p:cNvSpPr txBox="1"/>
          <p:nvPr/>
        </p:nvSpPr>
        <p:spPr>
          <a:xfrm>
            <a:off x="9632438" y="6592672"/>
            <a:ext cx="28624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Copyright © Money, Banking and Financial Markets</a:t>
            </a:r>
            <a:r>
              <a:rPr lang="en-US" sz="80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US" sz="8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117CBB-E18D-4784-B890-199C08A56A72}"/>
              </a:ext>
            </a:extLst>
          </p:cNvPr>
          <p:cNvSpPr txBox="1"/>
          <p:nvPr/>
        </p:nvSpPr>
        <p:spPr>
          <a:xfrm>
            <a:off x="715617" y="1334682"/>
            <a:ext cx="1624172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BIS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Bank Reserve Requirements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Business of Banking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rgbClr val="105376"/>
                </a:solidFill>
              </a:rPr>
              <a:t>Kinds of Money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Money Supply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Fractional Reserve Banking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Credit Creation Theory of Money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Money Creation Restrictions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Role of the Central Bank</a:t>
            </a:r>
            <a:endParaRPr lang="en-US" sz="1400" dirty="0">
              <a:solidFill>
                <a:srgbClr val="105376"/>
              </a:solidFill>
            </a:endParaRPr>
          </a:p>
          <a:p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C92BB29-053A-BE50-2D3E-8DEE6A73D94E}"/>
              </a:ext>
            </a:extLst>
          </p:cNvPr>
          <p:cNvCxnSpPr>
            <a:cxnSpLocks/>
          </p:cNvCxnSpPr>
          <p:nvPr/>
        </p:nvCxnSpPr>
        <p:spPr>
          <a:xfrm>
            <a:off x="2555777" y="1292087"/>
            <a:ext cx="0" cy="4790661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4D3A3145-1AE0-8E5E-8023-6BFBE3426F12}"/>
              </a:ext>
            </a:extLst>
          </p:cNvPr>
          <p:cNvSpPr txBox="1"/>
          <p:nvPr/>
        </p:nvSpPr>
        <p:spPr>
          <a:xfrm>
            <a:off x="2932908" y="2020103"/>
            <a:ext cx="866692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81915" lvl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  </a:t>
            </a:r>
            <a:r>
              <a:rPr lang="en-US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Base Money</a:t>
            </a:r>
            <a:endParaRPr lang="en-US" sz="2000" b="1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742950" marR="81915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T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he total amount of bank notes, coins, and reserves.</a:t>
            </a:r>
            <a:b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b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 = C+R</a:t>
            </a: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	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(B = Base, C = Currency in circulation, R = Bank reserves)</a:t>
            </a:r>
            <a:b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81915" lvl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Bank Money</a:t>
            </a:r>
          </a:p>
          <a:p>
            <a:pPr marL="742950" marR="81915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T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he money created inside the private sector</a:t>
            </a:r>
            <a:endParaRPr lang="en-US" sz="20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742950" marR="81915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Exists in the form of credit which is issued when banks make loans</a:t>
            </a:r>
            <a:b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b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2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4007C1-F138-2D32-8F34-5DE3FF791246}"/>
              </a:ext>
            </a:extLst>
          </p:cNvPr>
          <p:cNvSpPr txBox="1"/>
          <p:nvPr/>
        </p:nvSpPr>
        <p:spPr>
          <a:xfrm>
            <a:off x="10396331" y="119662"/>
            <a:ext cx="14378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bg1"/>
                </a:solidFill>
              </a:rPr>
              <a:t>CHAPTER FOUR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7D84AD4-7B70-0721-B175-040A9FC5EB7D}"/>
              </a:ext>
            </a:extLst>
          </p:cNvPr>
          <p:cNvSpPr txBox="1"/>
          <p:nvPr/>
        </p:nvSpPr>
        <p:spPr>
          <a:xfrm>
            <a:off x="150549" y="6592672"/>
            <a:ext cx="21359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37A3727-2B3C-7E46-9AA4-9BCFF9739CC9}" type="slidenum">
              <a:rPr lang="en-US" sz="800" smtClean="0">
                <a:solidFill>
                  <a:schemeClr val="bg1"/>
                </a:solidFill>
                <a:latin typeface="+mj-lt"/>
              </a:rPr>
              <a:t>7</a:t>
            </a:fld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179530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A86C4-E490-06C2-E4F8-5B6AA456A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4992" y="1292087"/>
            <a:ext cx="8481392" cy="637308"/>
          </a:xfrm>
        </p:spPr>
        <p:txBody>
          <a:bodyPr anchor="t">
            <a:normAutofit/>
          </a:bodyPr>
          <a:lstStyle/>
          <a:p>
            <a:r>
              <a:rPr lang="en-US" sz="3600" dirty="0">
                <a:solidFill>
                  <a:srgbClr val="105376"/>
                </a:solidFill>
              </a:rPr>
              <a:t>Money Supply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0EDF68-5E31-B4F3-6153-D3B33B20E7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8746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F7E32F-C9FD-F8ED-EBCB-D48132BB7D6A}"/>
              </a:ext>
            </a:extLst>
          </p:cNvPr>
          <p:cNvSpPr txBox="1"/>
          <p:nvPr/>
        </p:nvSpPr>
        <p:spPr>
          <a:xfrm>
            <a:off x="4322101" y="279158"/>
            <a:ext cx="7512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The Truth Behind Money Creation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B180E7-71EB-8C03-D8DB-DCDF7CB7FE4C}"/>
              </a:ext>
            </a:extLst>
          </p:cNvPr>
          <p:cNvSpPr/>
          <p:nvPr/>
        </p:nvSpPr>
        <p:spPr>
          <a:xfrm>
            <a:off x="0" y="6542788"/>
            <a:ext cx="12192000" cy="3152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39122-83B8-A491-E6D7-B590EEB7A051}"/>
              </a:ext>
            </a:extLst>
          </p:cNvPr>
          <p:cNvSpPr txBox="1"/>
          <p:nvPr/>
        </p:nvSpPr>
        <p:spPr>
          <a:xfrm>
            <a:off x="9632438" y="6592672"/>
            <a:ext cx="28624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Copyright © Money, Banking and Financial Markets</a:t>
            </a:r>
            <a:r>
              <a:rPr lang="en-US" sz="80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US" sz="8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117CBB-E18D-4784-B890-199C08A56A72}"/>
              </a:ext>
            </a:extLst>
          </p:cNvPr>
          <p:cNvSpPr txBox="1"/>
          <p:nvPr/>
        </p:nvSpPr>
        <p:spPr>
          <a:xfrm>
            <a:off x="715617" y="1334682"/>
            <a:ext cx="1624172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BIS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Bank Reserve Requirements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Business of Banking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Kinds of Money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rgbClr val="105376"/>
                </a:solidFill>
              </a:rPr>
              <a:t>Money Supply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Fractional Reserve Banking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Credit Creation Theory of Money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Money Creation Restrictions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Role of the Central Bank</a:t>
            </a:r>
            <a:endParaRPr lang="en-US" sz="1400" dirty="0">
              <a:solidFill>
                <a:srgbClr val="105376"/>
              </a:solidFill>
            </a:endParaRPr>
          </a:p>
          <a:p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C92BB29-053A-BE50-2D3E-8DEE6A73D94E}"/>
              </a:ext>
            </a:extLst>
          </p:cNvPr>
          <p:cNvCxnSpPr>
            <a:cxnSpLocks/>
          </p:cNvCxnSpPr>
          <p:nvPr/>
        </p:nvCxnSpPr>
        <p:spPr>
          <a:xfrm>
            <a:off x="2555777" y="1292087"/>
            <a:ext cx="0" cy="4790661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4D3A3145-1AE0-8E5E-8023-6BFBE3426F12}"/>
              </a:ext>
            </a:extLst>
          </p:cNvPr>
          <p:cNvSpPr txBox="1"/>
          <p:nvPr/>
        </p:nvSpPr>
        <p:spPr>
          <a:xfrm>
            <a:off x="2932908" y="2020103"/>
            <a:ext cx="8666922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marR="81915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Money supply</a:t>
            </a:r>
          </a:p>
          <a:p>
            <a:pPr marL="88900" marR="8191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T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he sum of currency in circulation and all bank deposits.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191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191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M1 refers to the measure of money supply that includes currency in circulation plus demand bank deposits.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1915">
              <a:spcBef>
                <a:spcPts val="0"/>
              </a:spcBef>
              <a:spcAft>
                <a:spcPts val="0"/>
              </a:spcAft>
            </a:pPr>
            <a:endParaRPr lang="en-US" sz="20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88900" marR="8191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M2 refers to the measure of money supply that includes </a:t>
            </a: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M1 plus savings and other small-time deposits (and retail money market mutual fund shares)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1915">
              <a:spcBef>
                <a:spcPts val="0"/>
              </a:spcBef>
              <a:spcAft>
                <a:spcPts val="0"/>
              </a:spcAft>
            </a:pPr>
            <a:b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 = C + D       </a:t>
            </a: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(M = money supply, C = currency in circulation, D = demand deposits held by commercial banks)</a:t>
            </a:r>
            <a:r>
              <a:rPr lang="en-US" sz="1600" dirty="0">
                <a:effectLst/>
              </a:rPr>
              <a:t> </a:t>
            </a:r>
            <a:b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b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2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4007C1-F138-2D32-8F34-5DE3FF791246}"/>
              </a:ext>
            </a:extLst>
          </p:cNvPr>
          <p:cNvSpPr txBox="1"/>
          <p:nvPr/>
        </p:nvSpPr>
        <p:spPr>
          <a:xfrm>
            <a:off x="10396331" y="119662"/>
            <a:ext cx="14378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bg1"/>
                </a:solidFill>
              </a:rPr>
              <a:t>CHAPTER FOUR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5D02605-8374-7E5F-F114-EC869F98A6CC}"/>
              </a:ext>
            </a:extLst>
          </p:cNvPr>
          <p:cNvSpPr txBox="1"/>
          <p:nvPr/>
        </p:nvSpPr>
        <p:spPr>
          <a:xfrm>
            <a:off x="150549" y="6592672"/>
            <a:ext cx="21359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37A3727-2B3C-7E46-9AA4-9BCFF9739CC9}" type="slidenum">
              <a:rPr lang="en-US" sz="800" smtClean="0">
                <a:solidFill>
                  <a:schemeClr val="bg1"/>
                </a:solidFill>
                <a:latin typeface="+mj-lt"/>
              </a:rPr>
              <a:t>8</a:t>
            </a:fld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211700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A86C4-E490-06C2-E4F8-5B6AA456A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4992" y="1292087"/>
            <a:ext cx="8481392" cy="637308"/>
          </a:xfrm>
        </p:spPr>
        <p:txBody>
          <a:bodyPr anchor="t">
            <a:normAutofit/>
          </a:bodyPr>
          <a:lstStyle/>
          <a:p>
            <a:r>
              <a:rPr lang="en-US" sz="3600" dirty="0">
                <a:solidFill>
                  <a:srgbClr val="105376"/>
                </a:solidFill>
              </a:rPr>
              <a:t>Fractional Reserve Banking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0EDF68-5E31-B4F3-6153-D3B33B20E7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8746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F7E32F-C9FD-F8ED-EBCB-D48132BB7D6A}"/>
              </a:ext>
            </a:extLst>
          </p:cNvPr>
          <p:cNvSpPr txBox="1"/>
          <p:nvPr/>
        </p:nvSpPr>
        <p:spPr>
          <a:xfrm>
            <a:off x="4322101" y="279158"/>
            <a:ext cx="7512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The Truth Behind Money Creation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B180E7-71EB-8C03-D8DB-DCDF7CB7FE4C}"/>
              </a:ext>
            </a:extLst>
          </p:cNvPr>
          <p:cNvSpPr/>
          <p:nvPr/>
        </p:nvSpPr>
        <p:spPr>
          <a:xfrm>
            <a:off x="0" y="6542788"/>
            <a:ext cx="12192000" cy="3152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39122-83B8-A491-E6D7-B590EEB7A051}"/>
              </a:ext>
            </a:extLst>
          </p:cNvPr>
          <p:cNvSpPr txBox="1"/>
          <p:nvPr/>
        </p:nvSpPr>
        <p:spPr>
          <a:xfrm>
            <a:off x="9632438" y="6592672"/>
            <a:ext cx="28624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Copyright © Money, Banking and Financial Markets</a:t>
            </a:r>
            <a:r>
              <a:rPr lang="en-US" sz="80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US" sz="8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117CBB-E18D-4784-B890-199C08A56A72}"/>
              </a:ext>
            </a:extLst>
          </p:cNvPr>
          <p:cNvSpPr txBox="1"/>
          <p:nvPr/>
        </p:nvSpPr>
        <p:spPr>
          <a:xfrm>
            <a:off x="715617" y="1334682"/>
            <a:ext cx="1624172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BIS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Bank Reserve Requirements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Business of Banking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Kinds of Money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Money Supply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rgbClr val="105376"/>
                </a:solidFill>
              </a:rPr>
              <a:t>Fractional Reserve Banking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Credit Creation Theory of Money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Money Creation Restrictions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Role of the Central Bank</a:t>
            </a:r>
            <a:endParaRPr lang="en-US" sz="1400" dirty="0">
              <a:solidFill>
                <a:srgbClr val="105376"/>
              </a:solidFill>
            </a:endParaRPr>
          </a:p>
          <a:p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C92BB29-053A-BE50-2D3E-8DEE6A73D94E}"/>
              </a:ext>
            </a:extLst>
          </p:cNvPr>
          <p:cNvCxnSpPr>
            <a:cxnSpLocks/>
          </p:cNvCxnSpPr>
          <p:nvPr/>
        </p:nvCxnSpPr>
        <p:spPr>
          <a:xfrm>
            <a:off x="2555777" y="1292087"/>
            <a:ext cx="0" cy="4790661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4D3A3145-1AE0-8E5E-8023-6BFBE3426F12}"/>
              </a:ext>
            </a:extLst>
          </p:cNvPr>
          <p:cNvSpPr txBox="1"/>
          <p:nvPr/>
        </p:nvSpPr>
        <p:spPr>
          <a:xfrm>
            <a:off x="2932908" y="2020103"/>
            <a:ext cx="8666922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marR="81915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Fractional Reserve Banking</a:t>
            </a:r>
            <a:br>
              <a:rPr lang="en-US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theory of how banks expand money supply by loaning</a:t>
            </a:r>
            <a:r>
              <a:rPr lang="en-US" sz="20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out a portion of bank reserves.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191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191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commercial bank creates money through the process of making loans from other customers’ deposits.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1915">
              <a:spcBef>
                <a:spcPts val="0"/>
              </a:spcBef>
              <a:spcAft>
                <a:spcPts val="0"/>
              </a:spcAft>
            </a:pPr>
            <a:b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b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2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4007C1-F138-2D32-8F34-5DE3FF791246}"/>
              </a:ext>
            </a:extLst>
          </p:cNvPr>
          <p:cNvSpPr txBox="1"/>
          <p:nvPr/>
        </p:nvSpPr>
        <p:spPr>
          <a:xfrm>
            <a:off x="10396331" y="119662"/>
            <a:ext cx="14378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bg1"/>
                </a:solidFill>
              </a:rPr>
              <a:t>CHAPTER FOUR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1079BE7-1299-A8B7-445B-CEAE6FFCAFD3}"/>
              </a:ext>
            </a:extLst>
          </p:cNvPr>
          <p:cNvSpPr txBox="1"/>
          <p:nvPr/>
        </p:nvSpPr>
        <p:spPr>
          <a:xfrm>
            <a:off x="150549" y="6592672"/>
            <a:ext cx="21359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37A3727-2B3C-7E46-9AA4-9BCFF9739CC9}" type="slidenum">
              <a:rPr lang="en-US" sz="800" smtClean="0">
                <a:solidFill>
                  <a:schemeClr val="bg1"/>
                </a:solidFill>
                <a:latin typeface="+mj-lt"/>
              </a:rPr>
              <a:t>9</a:t>
            </a:fld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586816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1023</TotalTime>
  <Words>2227</Words>
  <Application>Microsoft Macintosh PowerPoint</Application>
  <PresentationFormat>Widescreen</PresentationFormat>
  <Paragraphs>536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Office Theme</vt:lpstr>
      <vt:lpstr>PowerPoint Presentation</vt:lpstr>
      <vt:lpstr>Bank for International Settlements (BIS)</vt:lpstr>
      <vt:lpstr>Bank Reserve Requirements</vt:lpstr>
      <vt:lpstr>Bank Reserve Requirements</vt:lpstr>
      <vt:lpstr>The Business of Banking</vt:lpstr>
      <vt:lpstr>The Business of Banking</vt:lpstr>
      <vt:lpstr>Two Kinds of Money</vt:lpstr>
      <vt:lpstr>Money Supply</vt:lpstr>
      <vt:lpstr>Fractional Reserve Banking</vt:lpstr>
      <vt:lpstr>Changes to Monetary Base and Money Supply</vt:lpstr>
      <vt:lpstr>OGB Bank’s Balance Sheet</vt:lpstr>
      <vt:lpstr>Fractional Reserve Banking</vt:lpstr>
      <vt:lpstr>Credit Creation Theory of Money</vt:lpstr>
      <vt:lpstr>Credit Creation Theory of Money</vt:lpstr>
      <vt:lpstr>Loan for New Car Purchase</vt:lpstr>
      <vt:lpstr>Loan for New Car Purchase</vt:lpstr>
      <vt:lpstr>Restrictions on Money Creation</vt:lpstr>
      <vt:lpstr>Role of the Central Bank</vt:lpstr>
      <vt:lpstr>Figure 4.3: A Picture of the Banking System</vt:lpstr>
      <vt:lpstr>Role of the Central Bank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Slide</dc:title>
  <dc:creator>Neil S Luft</dc:creator>
  <cp:lastModifiedBy>Neil S Luft</cp:lastModifiedBy>
  <cp:revision>147</cp:revision>
  <cp:lastPrinted>2025-03-07T17:53:30Z</cp:lastPrinted>
  <dcterms:created xsi:type="dcterms:W3CDTF">2024-05-27T13:09:19Z</dcterms:created>
  <dcterms:modified xsi:type="dcterms:W3CDTF">2025-03-13T12:16:33Z</dcterms:modified>
</cp:coreProperties>
</file>