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7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354" r:id="rId11"/>
    <p:sldId id="355" r:id="rId12"/>
    <p:sldId id="292" r:id="rId13"/>
    <p:sldId id="293" r:id="rId14"/>
    <p:sldId id="294" r:id="rId15"/>
    <p:sldId id="356" r:id="rId16"/>
    <p:sldId id="357" r:id="rId17"/>
    <p:sldId id="295" r:id="rId18"/>
    <p:sldId id="296" r:id="rId19"/>
    <p:sldId id="358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FOUR: The Truth Behinid Money Creation" id="{DCFEFCE0-D28E-214C-A2FE-D4C3923A36FB}">
          <p14:sldIdLst>
            <p14:sldId id="376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354"/>
            <p14:sldId id="355"/>
            <p14:sldId id="292"/>
            <p14:sldId id="293"/>
            <p14:sldId id="294"/>
            <p14:sldId id="356"/>
            <p14:sldId id="357"/>
            <p14:sldId id="295"/>
            <p14:sldId id="296"/>
            <p14:sldId id="358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78"/>
    <p:restoredTop sz="94610"/>
  </p:normalViewPr>
  <p:slideViewPr>
    <p:cSldViewPr snapToGrid="0">
      <p:cViewPr varScale="1">
        <p:scale>
          <a:sx n="150" d="100"/>
          <a:sy n="150" d="100"/>
        </p:scale>
        <p:origin x="17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48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FOUR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3406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The Truth Behind Money Creation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2585708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BIS</a:t>
            </a:r>
          </a:p>
          <a:p>
            <a:endParaRPr lang="en-US" sz="1400" dirty="0"/>
          </a:p>
          <a:p>
            <a:r>
              <a:rPr lang="en-US" sz="1400" dirty="0"/>
              <a:t>Bank Reserve Requirements</a:t>
            </a:r>
          </a:p>
          <a:p>
            <a:endParaRPr lang="en-US" sz="1400" dirty="0"/>
          </a:p>
          <a:p>
            <a:r>
              <a:rPr lang="en-US" sz="1400" dirty="0"/>
              <a:t>Business of Banking</a:t>
            </a:r>
          </a:p>
          <a:p>
            <a:endParaRPr lang="en-US" sz="1400" dirty="0"/>
          </a:p>
          <a:p>
            <a:r>
              <a:rPr lang="en-US" sz="1400" dirty="0"/>
              <a:t>Kinds of Money</a:t>
            </a:r>
          </a:p>
          <a:p>
            <a:endParaRPr lang="en-US" sz="1400" dirty="0"/>
          </a:p>
          <a:p>
            <a:r>
              <a:rPr lang="en-US" sz="1400" dirty="0"/>
              <a:t>Money Supply (M1)</a:t>
            </a:r>
          </a:p>
          <a:p>
            <a:endParaRPr lang="en-US" sz="1400" dirty="0"/>
          </a:p>
          <a:p>
            <a:r>
              <a:rPr lang="en-US" sz="1400" dirty="0"/>
              <a:t>Fractional Reserve Banking</a:t>
            </a:r>
          </a:p>
          <a:p>
            <a:endParaRPr lang="en-US" sz="1400" dirty="0"/>
          </a:p>
          <a:p>
            <a:r>
              <a:rPr lang="en-US" sz="1400" dirty="0"/>
              <a:t>Credit Creation Theory of Money</a:t>
            </a:r>
          </a:p>
          <a:p>
            <a:endParaRPr lang="en-US" sz="1400" dirty="0"/>
          </a:p>
          <a:p>
            <a:r>
              <a:rPr lang="en-US" sz="1400" dirty="0"/>
              <a:t>Money Creation Restrictions</a:t>
            </a:r>
          </a:p>
          <a:p>
            <a:endParaRPr lang="en-US" sz="1400" dirty="0"/>
          </a:p>
          <a:p>
            <a:r>
              <a:rPr lang="en-US" sz="1400" dirty="0"/>
              <a:t>Role of the Central Bank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656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9C654D-1681-A33A-23EC-2495E1070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Changes to Monetary Base and Money Supply</a:t>
            </a:r>
          </a:p>
        </p:txBody>
      </p:sp>
      <p:graphicFrame>
        <p:nvGraphicFramePr>
          <p:cNvPr id="13" name="Table 10">
            <a:extLst>
              <a:ext uri="{FF2B5EF4-FFF2-40B4-BE49-F238E27FC236}">
                <a16:creationId xmlns:a16="http://schemas.microsoft.com/office/drawing/2014/main" id="{472BBEFF-1184-6AFD-803A-F5F3546A3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39368"/>
              </p:ext>
            </p:extLst>
          </p:nvPr>
        </p:nvGraphicFramePr>
        <p:xfrm>
          <a:off x="831041" y="1883410"/>
          <a:ext cx="10645345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0318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438835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  <a:gridCol w="1896035">
                  <a:extLst>
                    <a:ext uri="{9D8B030D-6E8A-4147-A177-3AD203B41FA5}">
                      <a16:colId xmlns:a16="http://schemas.microsoft.com/office/drawing/2014/main" val="1675014327"/>
                    </a:ext>
                  </a:extLst>
                </a:gridCol>
                <a:gridCol w="2017059">
                  <a:extLst>
                    <a:ext uri="{9D8B030D-6E8A-4147-A177-3AD203B41FA5}">
                      <a16:colId xmlns:a16="http://schemas.microsoft.com/office/drawing/2014/main" val="30819746"/>
                    </a:ext>
                  </a:extLst>
                </a:gridCol>
                <a:gridCol w="2164298">
                  <a:extLst>
                    <a:ext uri="{9D8B030D-6E8A-4147-A177-3AD203B41FA5}">
                      <a16:colId xmlns:a16="http://schemas.microsoft.com/office/drawing/2014/main" val="113255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No. of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Day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 – 800 =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200 + 600 = 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200 + 120 = 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320 + 360 = 680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 – 600 =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200 + 480 = 680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680 – 360 = 320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800 + 480 = 1,280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80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 = C + 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331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M = C + 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1,960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8857948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EEB5101E-107D-2CAD-662D-510A7631EB56}"/>
              </a:ext>
            </a:extLst>
          </p:cNvPr>
          <p:cNvSpPr txBox="1">
            <a:spLocks/>
          </p:cNvSpPr>
          <p:nvPr/>
        </p:nvSpPr>
        <p:spPr>
          <a:xfrm>
            <a:off x="777230" y="4409564"/>
            <a:ext cx="10752966" cy="1156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dirty="0"/>
              <a:t>The table shows how the monetary base changes starting with no banks, then the OGB bank opens, and 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the process of two loans being made over four days is described.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1D7FEB-F60B-3C34-28C4-03C08F626D1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298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C62FC4-A4FC-1546-2F6E-5B9F6017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OGB Bank’s Balance Sheet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25D7270-95FE-EECB-4A13-C9F795464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6227"/>
              </p:ext>
            </p:extLst>
          </p:nvPr>
        </p:nvGraphicFramePr>
        <p:xfrm>
          <a:off x="831041" y="1883410"/>
          <a:ext cx="10350187" cy="2479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0930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3939988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4249269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200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200 + 480 = 680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800 + 480 = 1,280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80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Day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 680 – 360 = 320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 600 + 360 = 960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 1,280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3315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0A446F8-BEF9-5FB0-7B2D-68BD46D1B1D9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7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Fractional Reserve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Multiplier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number that describes how much money is created by banks assuming fractional reserve lending.</a:t>
            </a: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ratio of the money supply to monetary base is M =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mB</a:t>
            </a:r>
            <a:b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 = Money Supply, m = Money multiplier, B = Base)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Fractional Reserve Banking is not an accurate representation of how banks operate money in the modern economy.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(contrary to the money multiplier theory)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1A2EB2-BE5A-9F48-8F8A-7F6F87E6D36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7547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Credit Creation Theory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theory that describes how banks can create money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simply by issuing new loans that are not based on customer deposits.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loans out bank money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Cash never changes hands during this loan (an electronic fund transfer created with accounting entries)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039CF5-A27D-5F0D-E0D3-FF298FFF682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495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Credit Creation Theory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is money created?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customer applies for a loan and meets the banks requirements for approval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extends a credit to the customers deposit account and a debit to a loan receivable account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customer new deposit account is created serving as a liability of the bank for the loan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 loan is paid back, the deposit that was created when the loan originated is extinguished - completing the cycle of money creation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48A461-AC72-81BE-3D84-D6948B36E80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128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176CA4-F340-7DD3-66D4-B2A8C09E6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Loan for New Car Purchase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48E7C31-C224-29FD-7A40-16EEBD03CF07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Customer John Doe applies for a loan of $30,000 to purchase a new car.  Bank A approves the loan.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7AB57FB-5BAC-F9E6-F7A0-3207FFB51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803674"/>
              </p:ext>
            </p:extLst>
          </p:nvPr>
        </p:nvGraphicFramePr>
        <p:xfrm>
          <a:off x="810870" y="2758215"/>
          <a:ext cx="5190603" cy="3091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Loans Receivable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/ Reserves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4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ASSETS: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2417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Customer Deposits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LIABILITIES &amp; CAPITAL: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1,200,000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70685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FF95A53B-3EE2-5A33-2729-301E4731CD19}"/>
              </a:ext>
            </a:extLst>
          </p:cNvPr>
          <p:cNvSpPr txBox="1">
            <a:spLocks/>
          </p:cNvSpPr>
          <p:nvPr/>
        </p:nvSpPr>
        <p:spPr>
          <a:xfrm>
            <a:off x="6315154" y="1868139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When the loan is made, the transaction will be recorded with the following entry:</a:t>
            </a:r>
          </a:p>
        </p:txBody>
      </p:sp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9C75AE66-986E-3A90-A0A2-9BD0C0C15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786642"/>
              </p:ext>
            </p:extLst>
          </p:nvPr>
        </p:nvGraphicFramePr>
        <p:xfrm>
          <a:off x="6402605" y="2747816"/>
          <a:ext cx="5190603" cy="1651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Loan Receivable</a:t>
                      </a:r>
                    </a:p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(John Doe)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Deposit Account</a:t>
                      </a:r>
                    </a:p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(John Doe)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4419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1AC5036-CD9A-A141-9B76-5F756D36A41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5017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B2BBAE-67B0-4378-065E-5D917F679FC5}"/>
              </a:ext>
            </a:extLst>
          </p:cNvPr>
          <p:cNvSpPr txBox="1">
            <a:spLocks/>
          </p:cNvSpPr>
          <p:nvPr/>
        </p:nvSpPr>
        <p:spPr>
          <a:xfrm>
            <a:off x="723418" y="1878538"/>
            <a:ext cx="10752965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Reserves are adequate to meet the 10% requirement both before and after the loan is made.  Let’s take a look at the bank’s summary balance sheet after the loan is made to John Doe.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256DF2-8C75-E782-AB28-21DB3490B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30011"/>
              </p:ext>
            </p:extLst>
          </p:nvPr>
        </p:nvGraphicFramePr>
        <p:xfrm>
          <a:off x="810870" y="2758215"/>
          <a:ext cx="10752965" cy="3091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8207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2745522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2925364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Loans Receivable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$1,030,000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/ Reserves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4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ASSETS: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$1,230,000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2417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Customer Deposits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$1,080,000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LIABILITIES &amp; CAPITAL: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1,230,000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70685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742C307D-CCAC-A040-4588-2565BA66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Loan for New Car Purchase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78C5C9-CDBB-FF9C-5479-B7C6AC05B819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6970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Restrictions on Money Creation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3012578" y="2020103"/>
            <a:ext cx="860483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will limit themselves according to profits.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Loans will be made if they are expected to result in profit, but they will not be made if it seems too risky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behavior of households and businesses will constrain money supply.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repayment of loans will reduce money supply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must adhere to capital regulations.</a:t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etermines how much they may lend relative to their overall capital base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can lend reserves.</a:t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held on deposit at the Fed are liabilities of the central bank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5667D-EB16-F104-D304-2D392C19F4D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4853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Role of the Central Bank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Role of the Central Bank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central bank controls the pool of reserve funds.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are functions of loans.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The c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entral bank supplies reserves as needed to allow the banking system to meet aggregate reserve requirements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BA928-CA03-C3B9-43BA-38C4D661024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9889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7048754-71FC-0C55-3EF5-08C9B6DC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4.3: A Picture of the Banking 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D64CC-58AD-6500-DBB1-5469AA144FC0}"/>
              </a:ext>
            </a:extLst>
          </p:cNvPr>
          <p:cNvSpPr txBox="1"/>
          <p:nvPr/>
        </p:nvSpPr>
        <p:spPr>
          <a:xfrm>
            <a:off x="4916384" y="2130498"/>
            <a:ext cx="20665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CENTRAL BANK</a:t>
            </a:r>
          </a:p>
          <a:p>
            <a:pPr algn="ctr"/>
            <a:r>
              <a:rPr lang="en-US" dirty="0"/>
              <a:t>Deposits (Liabilities)</a:t>
            </a:r>
          </a:p>
          <a:p>
            <a:pPr algn="ctr"/>
            <a:r>
              <a:rPr lang="en-US" dirty="0"/>
              <a:t>$1,475,000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3E815C-630D-BB8A-44E8-FCB9903581A1}"/>
              </a:ext>
            </a:extLst>
          </p:cNvPr>
          <p:cNvSpPr txBox="1"/>
          <p:nvPr/>
        </p:nvSpPr>
        <p:spPr>
          <a:xfrm>
            <a:off x="4858870" y="3601382"/>
            <a:ext cx="218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COMMERCIAL BANKS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48650C-1CB9-BD09-2A8B-F9154CC4340C}"/>
              </a:ext>
            </a:extLst>
          </p:cNvPr>
          <p:cNvSpPr txBox="1"/>
          <p:nvPr/>
        </p:nvSpPr>
        <p:spPr>
          <a:xfrm>
            <a:off x="1427490" y="3601382"/>
            <a:ext cx="17133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BANK A</a:t>
            </a:r>
          </a:p>
          <a:p>
            <a:pPr algn="ctr"/>
            <a:r>
              <a:rPr lang="en-US" dirty="0"/>
              <a:t>Reserves (Asset)</a:t>
            </a:r>
          </a:p>
          <a:p>
            <a:pPr algn="ctr"/>
            <a:r>
              <a:rPr lang="en-US" dirty="0"/>
              <a:t>$100,000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8E3D01-DBFC-40FD-B94B-F7441C3AFD54}"/>
              </a:ext>
            </a:extLst>
          </p:cNvPr>
          <p:cNvSpPr txBox="1"/>
          <p:nvPr/>
        </p:nvSpPr>
        <p:spPr>
          <a:xfrm>
            <a:off x="5093002" y="5022222"/>
            <a:ext cx="17133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BANK B</a:t>
            </a:r>
          </a:p>
          <a:p>
            <a:pPr algn="ctr"/>
            <a:r>
              <a:rPr lang="en-US" dirty="0"/>
              <a:t>Reserves (Asset)</a:t>
            </a:r>
          </a:p>
          <a:p>
            <a:pPr algn="ctr"/>
            <a:r>
              <a:rPr lang="en-US" dirty="0"/>
              <a:t>$525,000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8A53F1-D719-A6CF-FA3C-3B2ABE573FF2}"/>
              </a:ext>
            </a:extLst>
          </p:cNvPr>
          <p:cNvSpPr txBox="1"/>
          <p:nvPr/>
        </p:nvSpPr>
        <p:spPr>
          <a:xfrm>
            <a:off x="8758512" y="3636061"/>
            <a:ext cx="17133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05376"/>
                </a:solidFill>
              </a:rPr>
              <a:t>BANK C</a:t>
            </a:r>
          </a:p>
          <a:p>
            <a:pPr algn="ctr"/>
            <a:r>
              <a:rPr lang="en-US" dirty="0"/>
              <a:t>Reserves (Asset)</a:t>
            </a:r>
          </a:p>
          <a:p>
            <a:pPr algn="ctr"/>
            <a:r>
              <a:rPr lang="en-US" dirty="0"/>
              <a:t>$850,000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91D3483-3F28-6C36-E722-AFE9A40868D7}"/>
              </a:ext>
            </a:extLst>
          </p:cNvPr>
          <p:cNvCxnSpPr/>
          <p:nvPr/>
        </p:nvCxnSpPr>
        <p:spPr>
          <a:xfrm>
            <a:off x="3672584" y="4201753"/>
            <a:ext cx="4554187" cy="0"/>
          </a:xfrm>
          <a:prstGeom prst="straightConnector1">
            <a:avLst/>
          </a:prstGeom>
          <a:ln w="38100">
            <a:solidFill>
              <a:srgbClr val="10537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A62D1D-69A2-EF98-68DC-C8B4BAD7D9B0}"/>
              </a:ext>
            </a:extLst>
          </p:cNvPr>
          <p:cNvCxnSpPr/>
          <p:nvPr/>
        </p:nvCxnSpPr>
        <p:spPr>
          <a:xfrm>
            <a:off x="2798618" y="4675909"/>
            <a:ext cx="2008909" cy="789709"/>
          </a:xfrm>
          <a:prstGeom prst="straightConnector1">
            <a:avLst/>
          </a:prstGeom>
          <a:ln w="38100">
            <a:solidFill>
              <a:srgbClr val="10537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0101939-8594-93B7-5943-34EE2D566FEC}"/>
              </a:ext>
            </a:extLst>
          </p:cNvPr>
          <p:cNvCxnSpPr>
            <a:cxnSpLocks/>
          </p:cNvCxnSpPr>
          <p:nvPr/>
        </p:nvCxnSpPr>
        <p:spPr>
          <a:xfrm flipH="1">
            <a:off x="7040494" y="4629506"/>
            <a:ext cx="1826415" cy="890805"/>
          </a:xfrm>
          <a:prstGeom prst="straightConnector1">
            <a:avLst/>
          </a:prstGeom>
          <a:ln w="38100">
            <a:solidFill>
              <a:srgbClr val="10537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A161BAB-E335-A13C-BA11-3A7B1CC1E9C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82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Bank for International Settlements (BIS)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BIS provides oversight and regulation, which is vital due to the influence of the banking system on the economy in large countries.</a:t>
            </a:r>
            <a:r>
              <a:rPr lang="en-US" sz="2000" dirty="0">
                <a:effectLst/>
              </a:rPr>
              <a:t> </a:t>
            </a:r>
            <a:br>
              <a:rPr lang="en-US" sz="2000" dirty="0">
                <a:effectLst/>
              </a:rPr>
            </a:br>
            <a:endParaRPr lang="en-US" sz="2000" dirty="0">
              <a:effectLst/>
            </a:endParaRPr>
          </a:p>
          <a:p>
            <a:pPr marL="889000" marR="8191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Created in 1930 to advise and regulate economic matters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Allows nations to discuss and coordinate to ensure the health of the global economy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 Regulation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laws and rules that govern the way the banks operate.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1ED3CE-E935-E042-30DE-C3A8DB0D569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5610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Role of the Central Bank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Role of the Central Bank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Understanding the central bank’s balance sheet: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liabilities of the central bank are made up of reserve accounts attributed to individual banks, the government's deposit account, and currency in circulation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Government bonds make up the asset side of the balance sheet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FOMC conducts open market operations to expand or contract the reserve pool in circulation.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Open Market Operations - the process of the central bank expanding or conducting the reserve pool through the purchase and sale of government bonds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nd result of the open market operations - the banking system has a larger pool of reserves; reserves will be shifted around as needed to meet aggregate reserve requirements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1EC96E-A69B-651E-A133-209B6B3429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370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Bank Reserve Requirements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supports financial transactions.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rovides the method for transactions to occur by way of checks or electronic fund transfers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Transactions depend on the bank making the correct accounting entries when funds are deducted from one account and transferred to another account.</a:t>
            </a:r>
            <a:r>
              <a:rPr lang="en-US" sz="2400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EC877-5FD1-A564-0DC0-360A6FC10EE6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659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Bank Reserve Requirements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 Reserves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cash that banks have in their vaults, plus the balances in their account at the central bank.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 Requirement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irects the commercial banking system to maintain a certain percentage of deposits in cash.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are roughly equivalent to 10% of total deposits that are cash on hand and deposits at the Fed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Reserves were originally created to prevent a run on the bank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Reserves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primarily serve to ensure ample cash is available to support daily bank operations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FDE4C1-326F-715A-1CB8-9F962C95E2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075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Business of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serves three primary functions: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 acts as a depository.</a:t>
            </a:r>
            <a:b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ccepts deposits from customers for safe keeping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Provides cash back to customers upon demand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nables easy transactions for goods and services by swiping cards, writing 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checks, and entering payment information into computers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supply credit to customers.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-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anks lend funds to those seeking to borrow and profits from the interest 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and fees that are associated with the loans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1915" lvl="1" indent="-342900"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Banks help manage risks.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 -  P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roblem of asymmetric information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EC823A-7329-FAEA-8722-717784BA747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942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Business of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Asymmetric Information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situation where two parties to a transaction have different pieces of information available.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Adverse selection may occur.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two parties prior to a transaction observe different information about a quality of the product or service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Moral hazard may occur.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Where one party to a transaction operates in a manner that is counter to what the other party would desire after the transaction occurs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423C6-8F5A-5E3B-B990-AE512B6C9C5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712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Two Kinds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Base Money</a:t>
            </a:r>
            <a:endParaRPr lang="en-US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total amount of bank notes and coins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 = C+R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(B = Base, C = Currency in circulation, R = Bank reserves)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1915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Bank Money</a:t>
            </a:r>
          </a:p>
          <a:p>
            <a:pPr marL="7429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money created inside the private sector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Exists in the form of credit which is issued when banks make loans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D84AD4-7B70-0721-B175-040A9FC5EB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795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Money Supply (M1)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supply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sum of currency in circulation and bank deposits.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refers to the measure of money supply.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M2 refers to the measure of money supply that includes savings and other small-time deposits.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 = C + D      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 = money supply, C = currency in circulation, D = demand deposits held by commercial banks)</a:t>
            </a:r>
            <a:r>
              <a:rPr lang="en-US" sz="1600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D02605-8374-7E5F-F114-EC869F98A6C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117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Fractional Reserve Banking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Truth Behind Money Creation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BIS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Bank Reserve Requirements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Business of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Kinds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Supply (M1)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Fractional Reserve Banking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Credit Creation Theory of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Money Creation Restrictions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Role of the Central Bank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Fractional Reserve Banking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theory of how banks expand money supply by loaning</a:t>
            </a:r>
            <a:r>
              <a:rPr lang="en-US" sz="2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out a portion of bank reserves.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commercial bank creates money through the process of making loans from other customers’ deposits.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079BE7-1299-A8B7-445B-CEAE6FFCAFD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868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2242</Words>
  <Application>Microsoft Macintosh PowerPoint</Application>
  <PresentationFormat>Widescreen</PresentationFormat>
  <Paragraphs>536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Bank for International Settlements (BIS)</vt:lpstr>
      <vt:lpstr>Bank Reserve Requirements</vt:lpstr>
      <vt:lpstr>Bank Reserve Requirements</vt:lpstr>
      <vt:lpstr>The Business of Banking</vt:lpstr>
      <vt:lpstr>The Business of Banking</vt:lpstr>
      <vt:lpstr>Two Kinds of Money</vt:lpstr>
      <vt:lpstr>Money Supply (M1)</vt:lpstr>
      <vt:lpstr>Fractional Reserve Banking</vt:lpstr>
      <vt:lpstr>Changes to Monetary Base and Money Supply</vt:lpstr>
      <vt:lpstr>OGB Bank’s Balance Sheet</vt:lpstr>
      <vt:lpstr>Fractional Reserve Banking</vt:lpstr>
      <vt:lpstr>Credit Creation Theory of Money</vt:lpstr>
      <vt:lpstr>Credit Creation Theory of Money</vt:lpstr>
      <vt:lpstr>Loan for New Car Purchase</vt:lpstr>
      <vt:lpstr>Loan for New Car Purchase</vt:lpstr>
      <vt:lpstr>Restrictions on Money Creation</vt:lpstr>
      <vt:lpstr>Role of the Central Bank</vt:lpstr>
      <vt:lpstr>Figure 4.3: A Picture of the Banking System</vt:lpstr>
      <vt:lpstr>Role of the Central Bank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130</cp:revision>
  <dcterms:created xsi:type="dcterms:W3CDTF">2024-05-27T13:09:19Z</dcterms:created>
  <dcterms:modified xsi:type="dcterms:W3CDTF">2024-07-08T21:11:17Z</dcterms:modified>
</cp:coreProperties>
</file>