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77" r:id="rId2"/>
    <p:sldId id="298" r:id="rId3"/>
    <p:sldId id="300" r:id="rId4"/>
    <p:sldId id="35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FIVE: Money, Banking, and the Real Economy" id="{C4920FED-5A02-A346-B6D6-4FC68478CDA9}">
          <p14:sldIdLst>
            <p14:sldId id="377"/>
            <p14:sldId id="298"/>
            <p14:sldId id="300"/>
            <p14:sldId id="359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8"/>
    <p:restoredTop sz="94613"/>
  </p:normalViewPr>
  <p:slideViewPr>
    <p:cSldViewPr snapToGrid="0">
      <p:cViewPr varScale="1">
        <p:scale>
          <a:sx n="150" d="100"/>
          <a:sy n="150" d="100"/>
        </p:scale>
        <p:origin x="17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293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FIVE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3964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Money, Banking, and the Real Economy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220650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Benchmarks and Targets</a:t>
            </a:r>
          </a:p>
          <a:p>
            <a:endParaRPr lang="en-US" sz="1600" dirty="0"/>
          </a:p>
          <a:p>
            <a:r>
              <a:rPr lang="en-US" sz="1600" dirty="0"/>
              <a:t>Interest Rate Terms</a:t>
            </a:r>
          </a:p>
          <a:p>
            <a:endParaRPr lang="en-US" sz="1600" dirty="0"/>
          </a:p>
          <a:p>
            <a:r>
              <a:rPr lang="en-US" sz="1600" dirty="0"/>
              <a:t>Interest on Reserves</a:t>
            </a:r>
          </a:p>
          <a:p>
            <a:endParaRPr lang="en-US" sz="1600" dirty="0"/>
          </a:p>
          <a:p>
            <a:r>
              <a:rPr lang="en-US" sz="1600" dirty="0"/>
              <a:t>Inflation</a:t>
            </a:r>
          </a:p>
          <a:p>
            <a:endParaRPr lang="en-US" sz="1600" dirty="0"/>
          </a:p>
          <a:p>
            <a:r>
              <a:rPr lang="en-US" sz="1600" dirty="0"/>
              <a:t>Economic Indicators</a:t>
            </a:r>
          </a:p>
          <a:p>
            <a:endParaRPr lang="en-US" sz="1600" dirty="0"/>
          </a:p>
          <a:p>
            <a:r>
              <a:rPr lang="en-US" sz="1600" dirty="0"/>
              <a:t>Asset Bubbles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445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Inflation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Inflation is crucial for the health of the economy and growth in GDP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ver-inflation can cause a decline of GDP and a loss of confidence.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stable inflation rate is proven to be the most ideal for a thriving economy.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key to inflation is stability and balance and the catalyst is confidence.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94C3E5-E69E-88F6-D62C-B5D9D52BC6E1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5331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Economic Indicators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labor force impact: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labor market and confidence are the heartbeat of the economy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 labor force participation rate decreases, the economy decreases as well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Measures of economic interest: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Velocity</a:t>
            </a:r>
            <a:b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mpacts and gauges the overall health of the economy;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289050" marR="81915" lvl="2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Velocity is evidentiary of the turnover rate of each dollar in the economy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Capacity Utilization</a:t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 indicator of efficiency representing the amount of output being produced relative to the total output possible at a given cost of production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D76C15-0B92-42F4-8983-F3297A296031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7860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Asset Bubbles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Asset Bubbles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Asset Bubble</a:t>
            </a:r>
            <a:b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dramatic surge in prices not in keeping with the asset’s true underlying value.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Artificially created values are unsustainable in the long-term and prices will correct. 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Borrowers cannot support the higher loan payments and the falling collateral values are insufficient to meet bank loan to value ratios, causing banks to call loans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outcome is economic downfall.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276ED2-526B-930A-B614-58962A019041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3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Benchmarks and Targets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Funds Rate</a:t>
            </a:r>
            <a:b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interest rate that the FOMC decides that lending institutions charge to borrow reserves from each other.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benchmark rate that the ability to lend money is based upon.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uses the demand in the reserve market to control the benchmark rate.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9EAD33-A86B-0E26-DA82-AFEAB9EB272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333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Benchmarks and Targets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/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Target Rate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rate at which the system will achieve the ideal balance to encourage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moderate inflation.</a:t>
            </a: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implements its target rate by using open market operations to nudge the rate towards its target and looks at the reserve pool for overall implementation.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 reserve pool is too small…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demand from banks pushes the interest rate up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lvl="1" indent="-285750">
              <a:buFont typeface="Arial" panose="020B0604020202020204" pitchFamily="34" charset="0"/>
              <a:buChar char="•"/>
            </a:pPr>
            <a: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the reserve pool is too large…</a:t>
            </a:r>
            <a:br>
              <a:rPr lang="en-US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Rates shift down due to a deceased demand for borrowing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525897-9DCE-3CF5-90B0-A1EFA1114E86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874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8D474ED-1C29-DC5C-81CA-E43A6822D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5.1: Supply and Demand of Federal Funds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1941D3-539B-C836-7E28-069FCC41A502}"/>
              </a:ext>
            </a:extLst>
          </p:cNvPr>
          <p:cNvSpPr txBox="1"/>
          <p:nvPr/>
        </p:nvSpPr>
        <p:spPr>
          <a:xfrm>
            <a:off x="2112716" y="2200325"/>
            <a:ext cx="1146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FED FUNDS</a:t>
            </a:r>
          </a:p>
          <a:p>
            <a:pPr algn="r"/>
            <a:r>
              <a:rPr lang="en-US" sz="1600" b="1" dirty="0">
                <a:solidFill>
                  <a:srgbClr val="105376"/>
                </a:solidFill>
              </a:rPr>
              <a:t>RATE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A768E2-FC33-9C3D-6577-57F55D48C526}"/>
              </a:ext>
            </a:extLst>
          </p:cNvPr>
          <p:cNvSpPr txBox="1"/>
          <p:nvPr/>
        </p:nvSpPr>
        <p:spPr>
          <a:xfrm>
            <a:off x="6464887" y="2258038"/>
            <a:ext cx="1058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Supply of</a:t>
            </a:r>
          </a:p>
          <a:p>
            <a:pPr algn="ctr"/>
            <a:r>
              <a:rPr lang="en-US" dirty="0"/>
              <a:t>Reserves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FF3BD9-9F0C-0534-6B23-E9B4C8338F0C}"/>
              </a:ext>
            </a:extLst>
          </p:cNvPr>
          <p:cNvSpPr txBox="1"/>
          <p:nvPr/>
        </p:nvSpPr>
        <p:spPr>
          <a:xfrm>
            <a:off x="7334584" y="4599298"/>
            <a:ext cx="1301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Demand for</a:t>
            </a:r>
          </a:p>
          <a:p>
            <a:pPr algn="ctr"/>
            <a:r>
              <a:rPr lang="en-US" dirty="0"/>
              <a:t>Reserves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2BC512-47C4-B954-C784-D999FB5C101C}"/>
              </a:ext>
            </a:extLst>
          </p:cNvPr>
          <p:cNvSpPr txBox="1"/>
          <p:nvPr/>
        </p:nvSpPr>
        <p:spPr>
          <a:xfrm>
            <a:off x="2573530" y="3695022"/>
            <a:ext cx="76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Target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680E9E-F098-6308-CF87-5FD19944BE44}"/>
              </a:ext>
            </a:extLst>
          </p:cNvPr>
          <p:cNvSpPr txBox="1"/>
          <p:nvPr/>
        </p:nvSpPr>
        <p:spPr>
          <a:xfrm>
            <a:off x="5871359" y="5601536"/>
            <a:ext cx="22453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105376"/>
                </a:solidFill>
              </a:rPr>
              <a:t>QUANTITY OF RESERVES</a:t>
            </a:r>
            <a:endParaRPr lang="en-US" sz="20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6B24E03-A4EE-E868-2C39-CC4F1B783A77}"/>
              </a:ext>
            </a:extLst>
          </p:cNvPr>
          <p:cNvCxnSpPr/>
          <p:nvPr/>
        </p:nvCxnSpPr>
        <p:spPr>
          <a:xfrm>
            <a:off x="3463636" y="2308398"/>
            <a:ext cx="0" cy="3203502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9E565BE-FCF6-6CD7-89E4-0B262EBEAECE}"/>
              </a:ext>
            </a:extLst>
          </p:cNvPr>
          <p:cNvCxnSpPr/>
          <p:nvPr/>
        </p:nvCxnSpPr>
        <p:spPr>
          <a:xfrm>
            <a:off x="3442855" y="5504973"/>
            <a:ext cx="4542677" cy="0"/>
          </a:xfrm>
          <a:prstGeom prst="line">
            <a:avLst/>
          </a:prstGeom>
          <a:ln w="50800">
            <a:solidFill>
              <a:srgbClr val="1053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949102F-8DEC-0704-5D5F-ABEF7C0A6533}"/>
              </a:ext>
            </a:extLst>
          </p:cNvPr>
          <p:cNvCxnSpPr>
            <a:cxnSpLocks/>
          </p:cNvCxnSpPr>
          <p:nvPr/>
        </p:nvCxnSpPr>
        <p:spPr>
          <a:xfrm flipH="1">
            <a:off x="5604996" y="2401555"/>
            <a:ext cx="830440" cy="26790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2F38A9B-E7F7-268F-EF5F-E380D130566E}"/>
              </a:ext>
            </a:extLst>
          </p:cNvPr>
          <p:cNvCxnSpPr/>
          <p:nvPr/>
        </p:nvCxnSpPr>
        <p:spPr>
          <a:xfrm>
            <a:off x="4343400" y="2595518"/>
            <a:ext cx="3068782" cy="249381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E133956-55F9-F190-66CA-A19CDCBF93E2}"/>
              </a:ext>
            </a:extLst>
          </p:cNvPr>
          <p:cNvCxnSpPr/>
          <p:nvPr/>
        </p:nvCxnSpPr>
        <p:spPr>
          <a:xfrm flipH="1">
            <a:off x="3463636" y="3910149"/>
            <a:ext cx="2507673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E9EB0B6-F133-EB76-B9BB-5328EDDC39B7}"/>
              </a:ext>
            </a:extLst>
          </p:cNvPr>
          <p:cNvCxnSpPr/>
          <p:nvPr/>
        </p:nvCxnSpPr>
        <p:spPr>
          <a:xfrm>
            <a:off x="5971727" y="3910149"/>
            <a:ext cx="0" cy="159482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75C8F26-3847-A811-692D-16B6589C5CA3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985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Term Structure of Interest Rates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883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Interest rates such as, the 3-month bond rate, the 10-year bond rate, and the mortgage rate, are all linked by the term structure of interest rates.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Term Structure of Interest Rates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relationship between interest rates of different maturities.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Shows correlation in how a short-term rate is related to longer-term rates: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(Yr1) = 1/N[R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(t) + ER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 + 1) + …. + ER</a:t>
            </a:r>
            <a:r>
              <a:rPr lang="en-US" sz="20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 + N – 1)] +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Premium</a:t>
            </a:r>
            <a:r>
              <a:rPr lang="en-US" sz="20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endParaRPr lang="en-US" sz="2000" baseline="-25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b="1" baseline="-25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Graphed by plotting the Yield Curve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graphical representation of yields on bonds of similar type but different maturities.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98EDF3-6BB5-4809-2CCE-8019439B730B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6038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Interest on Reserves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Federal Reserve must pay interest to commercial banks on excess reserve balances.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stablishes a lower bound on the federal funds rate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H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elps the Fed fine tune its target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paying interest on reserves, the Fed is converting excess reserves into income producing assets for the banks.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661131-5C1E-3C31-81F8-5A67D0D36725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787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Interest on Reserves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Quantitative Easing (QE)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type of unconventional monetary policy whereby the central bank buys longer-term securities using open market operations in order to raise money supply and stimulate lending and investment.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Gives the Federal Reserve the ability to control the federal funds rate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QE is an asset swap in which the Fed provides liquid reserves to banks in exchange for less-liquid securities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Fed uses the federal funds rate as a base rate upon which other lending rates are built.</a:t>
            </a: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llows the Fed to maintain economic equilibrium.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0">
              <a:spcBef>
                <a:spcPts val="0"/>
              </a:spcBef>
              <a:spcAft>
                <a:spcPts val="0"/>
              </a:spcAft>
            </a:pP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1EF2A8-E73F-CD2B-8D66-85AD3809CC76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1941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Inflation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Inflation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percentage change in aggregate prices from one time period to the next.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Friedman’s idea of inflation (partially correct)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Too much money will create inflation, and too little money may cause deflation</a:t>
            </a: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Quantity theory of money - theory that shows that changes in money supply feed through to change in prices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MV = PY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 = Money Supply, V = The Velocity of Money, P = The Price Level, Y = GDP)</a:t>
            </a:r>
            <a:r>
              <a:rPr lang="en-US" dirty="0">
                <a:effectLst/>
              </a:rPr>
              <a:t> 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15E0CC-D0E6-AB34-206E-BF5AE048A86E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00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Inflation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Money, Banking, and the Real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Benchmarks and Targets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Rate Terms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Interest on Reserves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Inflation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Economic Indicators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Asset Bubbles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reality, Inflation is caused by: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demand for new loans that leads to increases in the money supply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1915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confidence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Inflation is not only a function of money supply, </a:t>
            </a:r>
            <a:r>
              <a:rPr lang="en-US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also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reaction to economic confidence and demand.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1915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Phillips Curve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representation of inflation; a theory stating that inflation is negatively related to cyclical unemployment.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FIVE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B7FED2-4B1C-84C7-BEBE-D76940B52D1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8263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1206</Words>
  <Application>Microsoft Macintosh PowerPoint</Application>
  <PresentationFormat>Widescreen</PresentationFormat>
  <Paragraphs>257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Benchmarks and Targets</vt:lpstr>
      <vt:lpstr>Benchmarks and Targets</vt:lpstr>
      <vt:lpstr>Figure 5.1: Supply and Demand of Federal Funds</vt:lpstr>
      <vt:lpstr>Term Structure of Interest Rates</vt:lpstr>
      <vt:lpstr>Interest on Reserves</vt:lpstr>
      <vt:lpstr>Interest on Reserves</vt:lpstr>
      <vt:lpstr>Inflation</vt:lpstr>
      <vt:lpstr>Inflation</vt:lpstr>
      <vt:lpstr>Inflation</vt:lpstr>
      <vt:lpstr>Economic Indicators</vt:lpstr>
      <vt:lpstr>Asset Bubbles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132</cp:revision>
  <dcterms:created xsi:type="dcterms:W3CDTF">2024-05-27T13:09:19Z</dcterms:created>
  <dcterms:modified xsi:type="dcterms:W3CDTF">2024-07-08T21:13:12Z</dcterms:modified>
</cp:coreProperties>
</file>