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78" r:id="rId2"/>
    <p:sldId id="309" r:id="rId3"/>
    <p:sldId id="310" r:id="rId4"/>
    <p:sldId id="360" r:id="rId5"/>
    <p:sldId id="361" r:id="rId6"/>
    <p:sldId id="362" r:id="rId7"/>
    <p:sldId id="311" r:id="rId8"/>
    <p:sldId id="312" r:id="rId9"/>
    <p:sldId id="313" r:id="rId10"/>
    <p:sldId id="314" r:id="rId11"/>
    <p:sldId id="315" r:id="rId12"/>
    <p:sldId id="316" r:id="rId13"/>
    <p:sldId id="31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PTER SIX: Global Monetary Linkage" id="{0174D600-037C-1C45-BD1E-A53138659DAB}">
          <p14:sldIdLst>
            <p14:sldId id="378"/>
            <p14:sldId id="309"/>
            <p14:sldId id="310"/>
            <p14:sldId id="360"/>
            <p14:sldId id="361"/>
            <p14:sldId id="362"/>
            <p14:sldId id="311"/>
            <p14:sldId id="312"/>
            <p14:sldId id="313"/>
            <p14:sldId id="314"/>
            <p14:sldId id="315"/>
            <p14:sldId id="316"/>
            <p14:sldId id="31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33"/>
    <p:restoredTop sz="94646"/>
  </p:normalViewPr>
  <p:slideViewPr>
    <p:cSldViewPr snapToGrid="0">
      <p:cViewPr varScale="1">
        <p:scale>
          <a:sx n="150" d="100"/>
          <a:sy n="150" d="100"/>
        </p:scale>
        <p:origin x="16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A926-48E1-D343-9CA6-08FBCDDF002D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B1B3A-5873-1C49-BEF4-D12FC1A3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0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99117-D345-546F-A9B6-17F82EA08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A219A7-8266-640E-2140-568F82CCF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83EA3-0824-A11B-0065-991431C8D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A8CC7-724E-2FCC-57E9-7525C469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F3A0-ACB7-D9DE-2DA5-3F632043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08B93-62C8-A383-69D2-2F8DCA89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E5060-29D8-1D9F-73A0-1FA084402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DB412-927C-674E-7FF7-668CC651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A4A9-CB73-8C19-F38F-CB658E2A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A9707-AB7A-B9DF-CAC1-475385C1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9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7498B-818E-34A5-4092-491A24A51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553CB-11FD-0BCB-9470-FD8B4500A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94046-3505-43D3-2462-DAC2F1FC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87D1D-AAE2-AA13-0C78-DEBD230F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91D48-8E89-BF32-7840-7897645C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8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34924-4E0D-85F2-0913-E01ED87F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2A231-6E76-4D1E-5317-86A82096B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7BE9D-DF84-AE39-73C3-5B86558F6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538DA-C059-7328-13BA-8CF45445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6775-FDCF-669F-BC3C-4759B066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6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FE57-6E8B-9A4C-905C-1B825475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52913-E711-8CFB-55CB-5FA8C4F1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90F7D-6578-C115-E447-9EB9044C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79B-7D8F-8D9E-7F2D-D40E8A4E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53C9-4779-3A71-9A0F-4C48A629F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9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D14EB-75DC-F13C-B29B-866ADEDB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03CA7-0843-D142-C67D-0C747236B3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384E2-B02E-5170-617B-0A0BE4A4F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116E3-FC63-F6C2-3538-36A5E29F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A6C1D-CF67-A7E4-A9EB-A27702B2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FB5E7-A078-C4B5-297E-A33A3629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4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B9647-1A7C-2038-9280-68D2003F2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AB02E-2C1C-21AA-EFC2-D6679A476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84864-A305-609A-2B0D-2E187B61C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232A2-9234-141E-0142-46FE005E0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E2680-F401-AAD8-DF69-2756E44ED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28BDE4-E37E-5F3A-A285-B323656E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7A07AD-F2B9-1AF9-31AF-0FE35570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03191-CE1B-5EB7-61D3-3E358A3D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5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ECDF4-EA60-D8BB-41FB-B21BB936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91BF3-A0CD-B80C-CB73-9AD139A0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D3B95-A90D-C31A-0F30-B41F8B83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87D26-DC22-BE95-D21C-156A50D9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14ACB-F75D-826B-8E13-1CECA4E8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4A459-AEB0-2372-4F31-B10CB9CB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0E8AA-1761-6B24-4C1F-8CE7468BA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5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FC5F8-FE91-FAAC-FD10-0CE2C4A4C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131E3-C922-18BE-9747-3C16EA5BA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C3F52-0274-2638-210B-E9EBEC0DC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213E2-DBF2-EA6F-70CF-CC940570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4BF4D-19FE-D5E1-F43A-FA68DF90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4B12F-A422-5911-B154-4108B0FF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0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9E7D3-D5B0-BFDA-E8C0-A2E7DC94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7A1CC5-FA7E-D3AA-0EFA-C3970A3D9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D5968-EA79-D084-417F-3C286E381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6C854-2E3E-7FF9-89BA-3D84FC03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529DA-BAAA-270F-9DB5-318DBECB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85961-18BD-C1FA-CB22-F174520B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9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FDC0B-61FA-1194-1AEF-49851A08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7D616-9110-F1E3-6BD9-774ABDC60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605DB-227D-8447-ECA7-E3FBA30C8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5FCB2-9E43-8CDA-D9C3-8BD1117C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FFF6E-91D8-0672-A572-6AF0B41A6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9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oom with a window and blinds&#10;&#10;Description automatically generated">
            <a:extLst>
              <a:ext uri="{FF2B5EF4-FFF2-40B4-BE49-F238E27FC236}">
                <a16:creationId xmlns:a16="http://schemas.microsoft.com/office/drawing/2014/main" id="{7542A9FC-4419-FB8B-26CC-CE381DD08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2CD7CF-469C-5AF6-C5C2-706D2B7D6EBF}"/>
              </a:ext>
            </a:extLst>
          </p:cNvPr>
          <p:cNvSpPr txBox="1"/>
          <p:nvPr/>
        </p:nvSpPr>
        <p:spPr>
          <a:xfrm>
            <a:off x="7018317" y="1183574"/>
            <a:ext cx="2108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05376"/>
                </a:solidFill>
              </a:rPr>
              <a:t>CHAPTER SIX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7EC57-C6AE-1B06-992F-897BD3E0609F}"/>
              </a:ext>
            </a:extLst>
          </p:cNvPr>
          <p:cNvSpPr txBox="1"/>
          <p:nvPr/>
        </p:nvSpPr>
        <p:spPr>
          <a:xfrm>
            <a:off x="7018317" y="1769423"/>
            <a:ext cx="2602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Global Monetary Linkage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29C2C-2108-4AA4-8067-D52C6CC7F9E7}"/>
              </a:ext>
            </a:extLst>
          </p:cNvPr>
          <p:cNvSpPr txBox="1"/>
          <p:nvPr/>
        </p:nvSpPr>
        <p:spPr>
          <a:xfrm>
            <a:off x="7069776" y="2496371"/>
            <a:ext cx="158838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Exchange Rates</a:t>
            </a:r>
          </a:p>
          <a:p>
            <a:endParaRPr lang="en-US" sz="1600" dirty="0"/>
          </a:p>
          <a:p>
            <a:r>
              <a:rPr lang="en-US" sz="1600" dirty="0"/>
              <a:t>PPP</a:t>
            </a:r>
          </a:p>
          <a:p>
            <a:endParaRPr lang="en-US" sz="1600" dirty="0"/>
          </a:p>
          <a:p>
            <a:r>
              <a:rPr lang="en-US" sz="1600" dirty="0"/>
              <a:t>Trading for Profit</a:t>
            </a:r>
          </a:p>
          <a:p>
            <a:endParaRPr lang="en-US" sz="1600" dirty="0"/>
          </a:p>
          <a:p>
            <a:r>
              <a:rPr lang="en-US" sz="1600" dirty="0"/>
              <a:t>The Eurozone</a:t>
            </a:r>
          </a:p>
          <a:p>
            <a:endParaRPr lang="en-US" sz="1600" dirty="0"/>
          </a:p>
          <a:p>
            <a:r>
              <a:rPr lang="en-US" sz="1600" dirty="0"/>
              <a:t>Global Economy</a:t>
            </a:r>
          </a:p>
          <a:p>
            <a:endParaRPr lang="en-US" sz="1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47634D2-8F7D-00B7-8A24-16BCABBE3C7F}"/>
              </a:ext>
            </a:extLst>
          </p:cNvPr>
          <p:cNvCxnSpPr/>
          <p:nvPr/>
        </p:nvCxnSpPr>
        <p:spPr>
          <a:xfrm>
            <a:off x="7131132" y="2329545"/>
            <a:ext cx="42454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173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Trading for Profit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Global Monetary Linkage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Exchange Rates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PPP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Trading for Profit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The Eurozone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Global Economy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2476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Government policies add risk to trading for profit and drive the market in unpredictable directions.</a:t>
            </a:r>
          </a:p>
          <a:p>
            <a:pPr marL="88900" marR="2476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476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Additional players in this trading game include businesses.</a:t>
            </a:r>
          </a:p>
          <a:p>
            <a:pPr marL="88900" marR="24765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31850" marR="2476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ttempting to avoid loss from an excessive negative currency movement </a:t>
            </a:r>
          </a:p>
          <a:p>
            <a:pPr marL="831850" marR="2476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Like-minded b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usinesses pursuing different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goals work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together toward a mutually benefitting from the trade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476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476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Forward Exchange Contracts</a:t>
            </a:r>
            <a:endParaRPr lang="en-US" sz="20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2476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 agreement to buy or sell currency at an agreed upon future date for a predetermined exchange rate.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SIX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937C97-CA35-3C03-9F40-EC048228D5C3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10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733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The Eurozone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Global Monetary Linkage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Exchange Rates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PPP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Trading for Profit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The Eurozone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Global Economy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Eurozone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subset of European Union countries that share the same currency, the Euro, and have a shared monetary policy.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Comprised of 19 European countries</a:t>
            </a: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purpose of creating a trading block of countries unified by a common new currency, the euro, to increase trade with each other and with the entire world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/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Identified flaw in The Eurozone – the European central bank never implemented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unified fiscal policy (when some countries outperform others).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SIX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D93A83-DAEB-009E-741C-8939748E39BE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11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8593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The Eurozone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Global Monetary Linkage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Exchange Rates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PPP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Trading for Profit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The Eurozone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Global Economy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/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Optimum Currency Areas (OCA)</a:t>
            </a:r>
          </a:p>
          <a:p>
            <a:pPr marL="88900" marR="81915"/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specific area, usually geographic, where a single currency would provide the greatest economic benefit to member nations.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Eurozone members do not have the ability to issue their own currency, which leads to debt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theory of optimum currency areas (OCA) is often applied to the eurozone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SIX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D5DE4E-7F5D-BA9F-DED3-15F0A6860C58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3615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Global Economy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Global Monetary Linkage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Exchange Rates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PPP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Trading for Profit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The Eurozone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Global Economy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Each country is part of the global economy.</a:t>
            </a: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Every action one country takes impacts the others, especially economically – it is crucial to be aware of interconnectedness of our world.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One economic decision has the potential to impact the global economy.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Confidence is key in the global economy.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SIX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213C09-BB9C-D422-B9BF-2E9A709EA69B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13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1540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Exchange Rates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Global Monetary Linkage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Exchange Rates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PPP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Trading for Profit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The Eurozone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Global Economy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Foreign exchange</a:t>
            </a:r>
            <a:br>
              <a:rPr lang="en-US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9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market where buyers and sellers trade currencies.</a:t>
            </a:r>
            <a:endParaRPr lang="en-US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Exchange rate</a:t>
            </a:r>
            <a:br>
              <a:rPr lang="en-US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9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price of one currency in terms of another.</a:t>
            </a: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sz="1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Calculated using domestic currency to purchase an equivalent amount of foreign currency</a:t>
            </a:r>
            <a:endParaRPr lang="en-US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Appreciation and depreciation assist in understanding the equivalency of the currencies.</a:t>
            </a:r>
            <a:endParaRPr lang="en-US" sz="1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Appreciation - dollars have gained more value than the other type of currency</a:t>
            </a:r>
            <a:endParaRPr lang="en-US" sz="1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Depreciation - dollars have lost value against the other type of currency</a:t>
            </a:r>
            <a:endParaRPr lang="en-US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SIX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8EAA11-0C23-0EF3-C2F7-5988B0F5878B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3262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Exchange Rates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Global Monetary Linkage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Exchange Rates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PPP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Trading for Profit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The Eurozone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Global Economy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interest parity condition is what makes the exchange rate work.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Interest parity condition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equation that solves for the market’s equilibrium exchange rate.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R</a:t>
            </a:r>
            <a:r>
              <a:rPr lang="en-US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US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= R</a:t>
            </a:r>
            <a:r>
              <a:rPr lang="en-US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UK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+ (X</a:t>
            </a:r>
            <a:r>
              <a:rPr lang="en-US" sz="20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X)/X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Where R is the interest rate of th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e respective country, and X is the 	exchange rate in domestic currency per unit of foreign currency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shift in confidence will impact the interest party condition.</a:t>
            </a:r>
            <a:r>
              <a:rPr lang="en-US" sz="2400" dirty="0">
                <a:effectLst/>
              </a:rPr>
              <a:t> 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SIX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A5ECF6-2059-8B41-B92D-C42D3172BA05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3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6604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Global Monetary Linkage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SIX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5D0204C-E3C0-43AC-BE84-E1DFDA36F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Figure 6.1: The Foreign Exchange Market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A07E0D-8EF7-FC01-71FC-3D99A02423EF}"/>
              </a:ext>
            </a:extLst>
          </p:cNvPr>
          <p:cNvSpPr txBox="1"/>
          <p:nvPr/>
        </p:nvSpPr>
        <p:spPr>
          <a:xfrm>
            <a:off x="1586401" y="2232278"/>
            <a:ext cx="1751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EXCHANGE RATE 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A7DE07-F599-EEF3-4DB2-153EBFFBA557}"/>
              </a:ext>
            </a:extLst>
          </p:cNvPr>
          <p:cNvSpPr txBox="1"/>
          <p:nvPr/>
        </p:nvSpPr>
        <p:spPr>
          <a:xfrm>
            <a:off x="5483423" y="2065214"/>
            <a:ext cx="1974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Domestic Expected</a:t>
            </a:r>
          </a:p>
          <a:p>
            <a:pPr algn="ctr"/>
            <a:r>
              <a:rPr lang="en-US" dirty="0"/>
              <a:t>Return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0C107C8-0EF8-3BCE-C7EF-A970777D69A7}"/>
              </a:ext>
            </a:extLst>
          </p:cNvPr>
          <p:cNvSpPr txBox="1"/>
          <p:nvPr/>
        </p:nvSpPr>
        <p:spPr>
          <a:xfrm>
            <a:off x="7179823" y="4464157"/>
            <a:ext cx="17966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Foreign Expected</a:t>
            </a:r>
          </a:p>
          <a:p>
            <a:pPr algn="ctr"/>
            <a:r>
              <a:rPr lang="en-US" dirty="0"/>
              <a:t>Return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D5B542-A652-627A-8B8B-5D2BFDC94406}"/>
              </a:ext>
            </a:extLst>
          </p:cNvPr>
          <p:cNvSpPr txBox="1"/>
          <p:nvPr/>
        </p:nvSpPr>
        <p:spPr>
          <a:xfrm>
            <a:off x="2764160" y="369502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1BED8A0-2AAF-EC29-20F1-B24F4D60027A}"/>
              </a:ext>
            </a:extLst>
          </p:cNvPr>
          <p:cNvSpPr txBox="1"/>
          <p:nvPr/>
        </p:nvSpPr>
        <p:spPr>
          <a:xfrm>
            <a:off x="6348543" y="5593189"/>
            <a:ext cx="16369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RATE OF RETURN</a:t>
            </a:r>
            <a:endParaRPr lang="en-US" sz="20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52BCC0-8B55-C4F1-7C0E-706C6B11A917}"/>
              </a:ext>
            </a:extLst>
          </p:cNvPr>
          <p:cNvCxnSpPr/>
          <p:nvPr/>
        </p:nvCxnSpPr>
        <p:spPr>
          <a:xfrm>
            <a:off x="3463636" y="2308398"/>
            <a:ext cx="0" cy="3203502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0821C17-9311-D511-1D5D-97C97884E907}"/>
              </a:ext>
            </a:extLst>
          </p:cNvPr>
          <p:cNvCxnSpPr/>
          <p:nvPr/>
        </p:nvCxnSpPr>
        <p:spPr>
          <a:xfrm>
            <a:off x="3442855" y="5504973"/>
            <a:ext cx="4542677" cy="0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27B017D-5DFF-2C10-D4CE-8B4C07374546}"/>
              </a:ext>
            </a:extLst>
          </p:cNvPr>
          <p:cNvCxnSpPr>
            <a:cxnSpLocks/>
          </p:cNvCxnSpPr>
          <p:nvPr/>
        </p:nvCxnSpPr>
        <p:spPr>
          <a:xfrm>
            <a:off x="5969512" y="2444459"/>
            <a:ext cx="0" cy="30446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6BB6F95-4B99-119C-FBEA-74EAD2610F8E}"/>
              </a:ext>
            </a:extLst>
          </p:cNvPr>
          <p:cNvCxnSpPr>
            <a:cxnSpLocks/>
          </p:cNvCxnSpPr>
          <p:nvPr/>
        </p:nvCxnSpPr>
        <p:spPr>
          <a:xfrm>
            <a:off x="4059869" y="2485103"/>
            <a:ext cx="3398517" cy="2537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C00D74D-115F-CB5E-231F-0D40315607BB}"/>
              </a:ext>
            </a:extLst>
          </p:cNvPr>
          <p:cNvCxnSpPr/>
          <p:nvPr/>
        </p:nvCxnSpPr>
        <p:spPr>
          <a:xfrm flipH="1">
            <a:off x="3463636" y="3910149"/>
            <a:ext cx="2507673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85A9DC0-FB3B-B525-859D-CEC5459B90B3}"/>
              </a:ext>
            </a:extLst>
          </p:cNvPr>
          <p:cNvCxnSpPr/>
          <p:nvPr/>
        </p:nvCxnSpPr>
        <p:spPr>
          <a:xfrm>
            <a:off x="5971727" y="3910149"/>
            <a:ext cx="0" cy="1594824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8905283-3783-0716-ADA9-352C41A145EE}"/>
              </a:ext>
            </a:extLst>
          </p:cNvPr>
          <p:cNvSpPr txBox="1"/>
          <p:nvPr/>
        </p:nvSpPr>
        <p:spPr>
          <a:xfrm>
            <a:off x="5793210" y="554561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BA6A40-61AA-F735-92A6-3E8B744AC094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4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1064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Global Monetary Linkage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SIX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3D32089-E62C-2912-080F-6B4B2810E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Figure 6.2: Increase in Domestic Interest Rate Effect on Exchange Rate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834F77-5D1F-A7C0-0DA8-16D0DAB54184}"/>
              </a:ext>
            </a:extLst>
          </p:cNvPr>
          <p:cNvSpPr txBox="1"/>
          <p:nvPr/>
        </p:nvSpPr>
        <p:spPr>
          <a:xfrm>
            <a:off x="1586401" y="2232278"/>
            <a:ext cx="1751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EXCHANGE RATE 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1E5A71-887D-CF48-FD9E-3FBC0C9CEF32}"/>
              </a:ext>
            </a:extLst>
          </p:cNvPr>
          <p:cNvSpPr txBox="1"/>
          <p:nvPr/>
        </p:nvSpPr>
        <p:spPr>
          <a:xfrm>
            <a:off x="5483423" y="2065214"/>
            <a:ext cx="1974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Domestic Expected</a:t>
            </a:r>
          </a:p>
          <a:p>
            <a:pPr algn="ctr"/>
            <a:r>
              <a:rPr lang="en-US" dirty="0"/>
              <a:t>Return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FFD08E-55D5-C752-7C8A-3FD72934C660}"/>
              </a:ext>
            </a:extLst>
          </p:cNvPr>
          <p:cNvSpPr txBox="1"/>
          <p:nvPr/>
        </p:nvSpPr>
        <p:spPr>
          <a:xfrm>
            <a:off x="7156295" y="4462572"/>
            <a:ext cx="17966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Foreign Expected</a:t>
            </a:r>
          </a:p>
          <a:p>
            <a:pPr algn="ctr"/>
            <a:r>
              <a:rPr lang="en-US" dirty="0"/>
              <a:t>Return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171219-5B88-6B80-E3EB-727F7A0324DD}"/>
              </a:ext>
            </a:extLst>
          </p:cNvPr>
          <p:cNvSpPr txBox="1"/>
          <p:nvPr/>
        </p:nvSpPr>
        <p:spPr>
          <a:xfrm>
            <a:off x="2905206" y="3725483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C23107-DF57-F9AD-27CA-93CA96865615}"/>
              </a:ext>
            </a:extLst>
          </p:cNvPr>
          <p:cNvSpPr txBox="1"/>
          <p:nvPr/>
        </p:nvSpPr>
        <p:spPr>
          <a:xfrm>
            <a:off x="7188159" y="5593188"/>
            <a:ext cx="889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RATE OF</a:t>
            </a:r>
          </a:p>
          <a:p>
            <a:pPr algn="r"/>
            <a:r>
              <a:rPr lang="en-US" sz="1600" b="1" dirty="0">
                <a:solidFill>
                  <a:srgbClr val="105376"/>
                </a:solidFill>
              </a:rPr>
              <a:t>RETURN</a:t>
            </a:r>
            <a:endParaRPr lang="en-US" sz="20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978500F-CFDA-3B4D-BCB9-FD9021DBB45D}"/>
              </a:ext>
            </a:extLst>
          </p:cNvPr>
          <p:cNvCxnSpPr/>
          <p:nvPr/>
        </p:nvCxnSpPr>
        <p:spPr>
          <a:xfrm>
            <a:off x="3463636" y="2308398"/>
            <a:ext cx="0" cy="3203502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17BC59-4400-1F42-4BC7-C8B23729B46B}"/>
              </a:ext>
            </a:extLst>
          </p:cNvPr>
          <p:cNvCxnSpPr/>
          <p:nvPr/>
        </p:nvCxnSpPr>
        <p:spPr>
          <a:xfrm>
            <a:off x="3442855" y="5504973"/>
            <a:ext cx="4542677" cy="0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067887D-8A3F-D435-5726-03E2504CE778}"/>
              </a:ext>
            </a:extLst>
          </p:cNvPr>
          <p:cNvCxnSpPr>
            <a:cxnSpLocks/>
          </p:cNvCxnSpPr>
          <p:nvPr/>
        </p:nvCxnSpPr>
        <p:spPr>
          <a:xfrm>
            <a:off x="5449970" y="2444459"/>
            <a:ext cx="0" cy="30446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274A567-C4C9-2B57-5D8A-7FA35AC4DB2A}"/>
              </a:ext>
            </a:extLst>
          </p:cNvPr>
          <p:cNvCxnSpPr>
            <a:cxnSpLocks/>
          </p:cNvCxnSpPr>
          <p:nvPr/>
        </p:nvCxnSpPr>
        <p:spPr>
          <a:xfrm>
            <a:off x="4059869" y="2485103"/>
            <a:ext cx="3398517" cy="253558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3371A1E-AE74-B13A-A584-0A6C438ED08A}"/>
              </a:ext>
            </a:extLst>
          </p:cNvPr>
          <p:cNvCxnSpPr/>
          <p:nvPr/>
        </p:nvCxnSpPr>
        <p:spPr>
          <a:xfrm flipH="1">
            <a:off x="3463636" y="3910149"/>
            <a:ext cx="2507673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D4660F2-51A6-DD92-40DE-EB5794EA3513}"/>
              </a:ext>
            </a:extLst>
          </p:cNvPr>
          <p:cNvSpPr txBox="1"/>
          <p:nvPr/>
        </p:nvSpPr>
        <p:spPr>
          <a:xfrm>
            <a:off x="5196194" y="5593188"/>
            <a:ext cx="574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US,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464ED1C-B04E-260B-879B-F0DB90F6749F}"/>
              </a:ext>
            </a:extLst>
          </p:cNvPr>
          <p:cNvSpPr txBox="1"/>
          <p:nvPr/>
        </p:nvSpPr>
        <p:spPr>
          <a:xfrm>
            <a:off x="5847501" y="5593188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US, 2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CC4231E-F882-94E7-35BC-A00C5BAB65A2}"/>
              </a:ext>
            </a:extLst>
          </p:cNvPr>
          <p:cNvCxnSpPr>
            <a:cxnSpLocks/>
          </p:cNvCxnSpPr>
          <p:nvPr/>
        </p:nvCxnSpPr>
        <p:spPr>
          <a:xfrm>
            <a:off x="5976442" y="2444459"/>
            <a:ext cx="0" cy="30446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E5D02DB-44F3-D457-C2B7-B79ED700596E}"/>
              </a:ext>
            </a:extLst>
          </p:cNvPr>
          <p:cNvCxnSpPr>
            <a:cxnSpLocks/>
          </p:cNvCxnSpPr>
          <p:nvPr/>
        </p:nvCxnSpPr>
        <p:spPr>
          <a:xfrm flipH="1">
            <a:off x="3463636" y="3522222"/>
            <a:ext cx="1986334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A309B0E4-E4E8-0C6A-4FD9-0E8E92962E32}"/>
              </a:ext>
            </a:extLst>
          </p:cNvPr>
          <p:cNvSpPr txBox="1"/>
          <p:nvPr/>
        </p:nvSpPr>
        <p:spPr>
          <a:xfrm>
            <a:off x="2905206" y="3322615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D1FC7FF-D966-F9AC-8F2C-6974FB82FCF3}"/>
              </a:ext>
            </a:extLst>
          </p:cNvPr>
          <p:cNvCxnSpPr/>
          <p:nvPr/>
        </p:nvCxnSpPr>
        <p:spPr>
          <a:xfrm>
            <a:off x="5555673" y="2992582"/>
            <a:ext cx="346363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DFA0FB6-E22F-754B-1420-7D23341FDAA2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5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8829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Global Monetary Linkage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SIX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07E3EAD-1355-B803-D21A-86397345E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Figure 6.3: Increase in Foreign Interest Rate Effect on Exchange Rate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B1446-2582-971B-E38B-22588FB09909}"/>
              </a:ext>
            </a:extLst>
          </p:cNvPr>
          <p:cNvSpPr txBox="1"/>
          <p:nvPr/>
        </p:nvSpPr>
        <p:spPr>
          <a:xfrm>
            <a:off x="1586401" y="2232278"/>
            <a:ext cx="1751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EXCHANGE RATE 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F597A1-C06B-F998-9C94-7E5F40C98F2F}"/>
              </a:ext>
            </a:extLst>
          </p:cNvPr>
          <p:cNvSpPr txBox="1"/>
          <p:nvPr/>
        </p:nvSpPr>
        <p:spPr>
          <a:xfrm>
            <a:off x="5483423" y="2065214"/>
            <a:ext cx="1974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Domestic Expected</a:t>
            </a:r>
          </a:p>
          <a:p>
            <a:pPr algn="ctr"/>
            <a:r>
              <a:rPr lang="en-US" dirty="0"/>
              <a:t>Return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D0D313-F811-D03C-AD10-803F0FEA6DB4}"/>
              </a:ext>
            </a:extLst>
          </p:cNvPr>
          <p:cNvSpPr txBox="1"/>
          <p:nvPr/>
        </p:nvSpPr>
        <p:spPr>
          <a:xfrm>
            <a:off x="7188159" y="4440410"/>
            <a:ext cx="17966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Foreign Expected</a:t>
            </a:r>
          </a:p>
          <a:p>
            <a:pPr algn="ctr"/>
            <a:r>
              <a:rPr lang="en-US" dirty="0"/>
              <a:t>Return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C9F471-11A3-C37F-ACFB-BB5D17040E29}"/>
              </a:ext>
            </a:extLst>
          </p:cNvPr>
          <p:cNvSpPr txBox="1"/>
          <p:nvPr/>
        </p:nvSpPr>
        <p:spPr>
          <a:xfrm>
            <a:off x="2905206" y="4058314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114F91-E515-5334-54FE-7C674202E7E0}"/>
              </a:ext>
            </a:extLst>
          </p:cNvPr>
          <p:cNvSpPr txBox="1"/>
          <p:nvPr/>
        </p:nvSpPr>
        <p:spPr>
          <a:xfrm>
            <a:off x="7188159" y="5593188"/>
            <a:ext cx="889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RATE OF</a:t>
            </a:r>
          </a:p>
          <a:p>
            <a:pPr algn="r"/>
            <a:r>
              <a:rPr lang="en-US" sz="1600" b="1" dirty="0">
                <a:solidFill>
                  <a:srgbClr val="105376"/>
                </a:solidFill>
              </a:rPr>
              <a:t>RETURN</a:t>
            </a:r>
            <a:endParaRPr lang="en-US" sz="20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5202349-7FD6-D7F2-0281-30DB1B6907B3}"/>
              </a:ext>
            </a:extLst>
          </p:cNvPr>
          <p:cNvCxnSpPr/>
          <p:nvPr/>
        </p:nvCxnSpPr>
        <p:spPr>
          <a:xfrm>
            <a:off x="3463636" y="2308398"/>
            <a:ext cx="0" cy="3203502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C785ED0-0ACB-D222-271C-0466F37A48DD}"/>
              </a:ext>
            </a:extLst>
          </p:cNvPr>
          <p:cNvCxnSpPr/>
          <p:nvPr/>
        </p:nvCxnSpPr>
        <p:spPr>
          <a:xfrm>
            <a:off x="3442855" y="5504973"/>
            <a:ext cx="4542677" cy="0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CBD8DE0-461C-906B-CD82-E70E48EF3335}"/>
              </a:ext>
            </a:extLst>
          </p:cNvPr>
          <p:cNvCxnSpPr>
            <a:cxnSpLocks/>
          </p:cNvCxnSpPr>
          <p:nvPr/>
        </p:nvCxnSpPr>
        <p:spPr>
          <a:xfrm>
            <a:off x="5449970" y="2444459"/>
            <a:ext cx="0" cy="30446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58F9476-BE7E-D455-7842-D46E8D70A45F}"/>
              </a:ext>
            </a:extLst>
          </p:cNvPr>
          <p:cNvCxnSpPr>
            <a:cxnSpLocks/>
          </p:cNvCxnSpPr>
          <p:nvPr/>
        </p:nvCxnSpPr>
        <p:spPr>
          <a:xfrm>
            <a:off x="4059869" y="2485103"/>
            <a:ext cx="3398517" cy="253558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DA1FF0B-28AE-5D4F-027C-131E2A206E75}"/>
              </a:ext>
            </a:extLst>
          </p:cNvPr>
          <p:cNvCxnSpPr>
            <a:cxnSpLocks/>
          </p:cNvCxnSpPr>
          <p:nvPr/>
        </p:nvCxnSpPr>
        <p:spPr>
          <a:xfrm flipH="1">
            <a:off x="3463636" y="4270367"/>
            <a:ext cx="1986334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8A91ABD-8396-48FB-24C4-8B1F8AEC5901}"/>
              </a:ext>
            </a:extLst>
          </p:cNvPr>
          <p:cNvSpPr txBox="1"/>
          <p:nvPr/>
        </p:nvSpPr>
        <p:spPr>
          <a:xfrm>
            <a:off x="5243613" y="559318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US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116B133-ECBC-E4A2-DEA2-871F3B05744F}"/>
              </a:ext>
            </a:extLst>
          </p:cNvPr>
          <p:cNvCxnSpPr>
            <a:cxnSpLocks/>
          </p:cNvCxnSpPr>
          <p:nvPr/>
        </p:nvCxnSpPr>
        <p:spPr>
          <a:xfrm flipH="1">
            <a:off x="3463636" y="3522222"/>
            <a:ext cx="1986334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C7AD788-0C3F-0A34-FAFD-A955C0C2154B}"/>
              </a:ext>
            </a:extLst>
          </p:cNvPr>
          <p:cNvSpPr txBox="1"/>
          <p:nvPr/>
        </p:nvSpPr>
        <p:spPr>
          <a:xfrm>
            <a:off x="2905206" y="3322615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2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13E8F46-2306-D5CC-991B-0EE58A21C494}"/>
              </a:ext>
            </a:extLst>
          </p:cNvPr>
          <p:cNvCxnSpPr>
            <a:cxnSpLocks/>
          </p:cNvCxnSpPr>
          <p:nvPr/>
        </p:nvCxnSpPr>
        <p:spPr>
          <a:xfrm flipV="1">
            <a:off x="6151420" y="4353449"/>
            <a:ext cx="214745" cy="26699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BFAE680-54CC-B99F-0490-74FE6CD02193}"/>
              </a:ext>
            </a:extLst>
          </p:cNvPr>
          <p:cNvCxnSpPr>
            <a:cxnSpLocks/>
          </p:cNvCxnSpPr>
          <p:nvPr/>
        </p:nvCxnSpPr>
        <p:spPr>
          <a:xfrm>
            <a:off x="3810491" y="3039282"/>
            <a:ext cx="2772393" cy="206844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313851C-D8CE-3B53-FE64-AD1E19F06EBE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6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55735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Purchasing Power Parity (PPP)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Global Monetary Linkage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Exchange Rates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PPP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Trading for Profit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The Eurozone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Global Economy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Purchasing power parity</a:t>
            </a:r>
            <a:b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 indicator of movement in foreign exchange rates.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theory that tells us that the exchange rate is the ratio of prices in one country relative to another.</a:t>
            </a:r>
            <a:b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X = P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US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/P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</a:t>
            </a:r>
            <a:r>
              <a:rPr lang="en-US" sz="2800" dirty="0">
                <a:effectLst/>
              </a:rPr>
              <a:t> 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SIX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07272E-5C5E-DC64-D09D-0DC2EA20B6E0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7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9551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Purchasing Power Parity (PPP)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Global Monetary Linkage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Exchange Rates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PPP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Trading for Profit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The Eurozone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Global Economy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94992" y="2020103"/>
            <a:ext cx="860483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81915" lv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Purchasing power parity returns trading values back to equilibrium, which is known as arbitrage. 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81915" lvl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Arbitrage</a:t>
            </a:r>
          </a:p>
          <a:p>
            <a:pPr marR="81915" lv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When 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rading occurs between markets when a good or service is priced differently; the trades bring prices into parity.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00100" marR="81915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Arbitrage has the ability to bring the economy back into equilibrium.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Many economists believe that PPP may not be useful at predicting exchange rates at specific moments in time but can provide a more useful longer-term benchmark of where the true value of currency should lie.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SIX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7902C9-8C31-A1D2-3D4D-2BE0E1D26EC4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8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143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Trading for Profit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Global Monetary Linkage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Exchange Rates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PPP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Trading for Profit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The Eurozone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Global Economy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2476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Currency trades, or currency swaps, are typically executed in pairs and are accomplished through contractual agreements and derivatives. 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74650" marR="24765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buyer is simultaneously buying one currency and selling another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4650" marR="24765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Profit is realized when the trader sells the currency that has a falling value and gains a currency that has a rising value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476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476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most common players in this type of trade are banks.</a:t>
            </a:r>
          </a:p>
          <a:p>
            <a:pPr marL="88900" marR="2476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2476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By using reserves, banks use their own capital to bring in profits.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SIX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FDB0B3-3DCF-89EC-4D4D-71DF32F80B7D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9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2148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1032</Words>
  <Application>Microsoft Macintosh PowerPoint</Application>
  <PresentationFormat>Widescreen</PresentationFormat>
  <Paragraphs>245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Exchange Rates</vt:lpstr>
      <vt:lpstr>Exchange Rates</vt:lpstr>
      <vt:lpstr>Figure 6.1: The Foreign Exchange Market</vt:lpstr>
      <vt:lpstr>Figure 6.2: Increase in Domestic Interest Rate Effect on Exchange Rate</vt:lpstr>
      <vt:lpstr>Figure 6.3: Increase in Foreign Interest Rate Effect on Exchange Rate</vt:lpstr>
      <vt:lpstr>Purchasing Power Parity (PPP)</vt:lpstr>
      <vt:lpstr>Purchasing Power Parity (PPP)</vt:lpstr>
      <vt:lpstr>Trading for Profit</vt:lpstr>
      <vt:lpstr>Trading for Profit</vt:lpstr>
      <vt:lpstr>The Eurozone</vt:lpstr>
      <vt:lpstr>The Eurozone</vt:lpstr>
      <vt:lpstr>Global Economy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Slide</dc:title>
  <dc:creator>Neil S Luft</dc:creator>
  <cp:lastModifiedBy>Neil S Luft</cp:lastModifiedBy>
  <cp:revision>130</cp:revision>
  <dcterms:created xsi:type="dcterms:W3CDTF">2024-05-27T13:09:19Z</dcterms:created>
  <dcterms:modified xsi:type="dcterms:W3CDTF">2024-07-08T21:14:59Z</dcterms:modified>
</cp:coreProperties>
</file>