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79" r:id="rId2"/>
    <p:sldId id="318" r:id="rId3"/>
    <p:sldId id="319" r:id="rId4"/>
    <p:sldId id="320" r:id="rId5"/>
    <p:sldId id="380" r:id="rId6"/>
    <p:sldId id="381" r:id="rId7"/>
    <p:sldId id="321" r:id="rId8"/>
    <p:sldId id="322" r:id="rId9"/>
    <p:sldId id="323" r:id="rId10"/>
    <p:sldId id="363" r:id="rId11"/>
    <p:sldId id="32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SEVEN: Monetary Sterilization in China" id="{10E4905C-6575-6D4B-85F9-EE0E4D3A1EF5}">
          <p14:sldIdLst>
            <p14:sldId id="379"/>
            <p14:sldId id="318"/>
            <p14:sldId id="319"/>
            <p14:sldId id="320"/>
            <p14:sldId id="380"/>
            <p14:sldId id="381"/>
            <p14:sldId id="321"/>
            <p14:sldId id="322"/>
            <p14:sldId id="323"/>
            <p14:sldId id="36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8"/>
    <p:restoredTop sz="94631"/>
  </p:normalViewPr>
  <p:slideViewPr>
    <p:cSldViewPr snapToGrid="0">
      <p:cViewPr varScale="1">
        <p:scale>
          <a:sx n="144" d="100"/>
          <a:sy n="144" d="100"/>
        </p:scale>
        <p:origin x="232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61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SEVEN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315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Monetary Sterilization in China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26751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Currency Sterilization</a:t>
            </a:r>
          </a:p>
          <a:p>
            <a:endParaRPr lang="en-US" sz="1600" dirty="0"/>
          </a:p>
          <a:p>
            <a:r>
              <a:rPr lang="en-US" sz="1600" dirty="0"/>
              <a:t>Foreign Competition</a:t>
            </a:r>
          </a:p>
          <a:p>
            <a:endParaRPr lang="en-US" sz="1600" dirty="0"/>
          </a:p>
          <a:p>
            <a:r>
              <a:rPr lang="en-US" sz="1600" dirty="0"/>
              <a:t>Steps of Currency Sterilization</a:t>
            </a:r>
          </a:p>
          <a:p>
            <a:endParaRPr lang="en-US" sz="1600" dirty="0"/>
          </a:p>
          <a:p>
            <a:r>
              <a:rPr lang="en-US" sz="1600" dirty="0"/>
              <a:t>The Impossible Trinity</a:t>
            </a:r>
          </a:p>
          <a:p>
            <a:endParaRPr lang="en-US" sz="1600" dirty="0"/>
          </a:p>
          <a:p>
            <a:r>
              <a:rPr lang="en-US" sz="1600" dirty="0"/>
              <a:t>Shadow Banks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6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037D0-7FD8-6B1B-4720-01F73FC90590}"/>
              </a:ext>
            </a:extLst>
          </p:cNvPr>
          <p:cNvSpPr txBox="1"/>
          <p:nvPr/>
        </p:nvSpPr>
        <p:spPr>
          <a:xfrm>
            <a:off x="4322101" y="2130498"/>
            <a:ext cx="3091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INDEPENDENT MONETARY POLICY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9685054-37F2-FC8C-797D-542D049C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7.2: The Impossible Trinity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377637-5D6F-A96F-8BD3-A4B5FD412796}"/>
              </a:ext>
            </a:extLst>
          </p:cNvPr>
          <p:cNvSpPr txBox="1"/>
          <p:nvPr/>
        </p:nvSpPr>
        <p:spPr>
          <a:xfrm>
            <a:off x="7836704" y="5227359"/>
            <a:ext cx="2130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FIXED EXCHANGE 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FED2D6-94A1-A0C9-FA62-6BC5C0BCF501}"/>
              </a:ext>
            </a:extLst>
          </p:cNvPr>
          <p:cNvSpPr txBox="1"/>
          <p:nvPr/>
        </p:nvSpPr>
        <p:spPr>
          <a:xfrm>
            <a:off x="1866294" y="5227359"/>
            <a:ext cx="1977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FREE CAPITAL FLOWS</a:t>
            </a:r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B625344C-07FE-E556-59D2-B8CC879FFAED}"/>
              </a:ext>
            </a:extLst>
          </p:cNvPr>
          <p:cNvSpPr/>
          <p:nvPr/>
        </p:nvSpPr>
        <p:spPr>
          <a:xfrm>
            <a:off x="4021887" y="2646217"/>
            <a:ext cx="3692236" cy="2782555"/>
          </a:xfrm>
          <a:prstGeom prst="triangle">
            <a:avLst/>
          </a:prstGeom>
          <a:solidFill>
            <a:srgbClr val="1053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8CE86-3029-991A-BF38-5A8EC60B3EF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541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Shadow Banks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Shadow Banks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Shadow banking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L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ending and other financial services conducted by institutions that are not regulated or under conditions that are unregulated.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Shadow banks are a secondary banking system, and they operate in the shadow of the commercial banks.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Shadow banking imposes high rates: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Operates without any regulatory system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Severe punishment for default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Facilitate the lending of funds between two parties in an unregulated manner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3BA7F-723B-A59D-6D81-200F9FF3770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580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Currency Sterilization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Currency sterilization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practice of intervening in foreign exchange markets to fix the exchange rate and prevent growth in the supply of money.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China implements currency sterilization, which impacts the world economy and could eventually lead to damage in China itself.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Due to the size of China, currency sterilization gives China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undue advantage with regards to trade and impacts the global economy.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9484A-F351-A291-5F0A-B0B724CC1A5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091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Comparative Advantage and Foreign Competition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Comparative advantage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country’s ability to produce a good or service at a lower cost than the countries it trades with.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Driven by the country with the the lowest comparative cost.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Both countries that participate in this international trade practice end up with benefits.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3C8563-F56D-4298-153B-7B272F44FAC1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2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Steps of Currency Sterilization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94991" y="2912649"/>
            <a:ext cx="36771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 banks purchase foreign currency from the commercial banking system 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Paid for by issuing new reserves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Results in an increase in the domestic monetary base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pic>
        <p:nvPicPr>
          <p:cNvPr id="3" name="Picture 2" descr="A number in a circle&#10;&#10;Description automatically generated">
            <a:extLst>
              <a:ext uri="{FF2B5EF4-FFF2-40B4-BE49-F238E27FC236}">
                <a16:creationId xmlns:a16="http://schemas.microsoft.com/office/drawing/2014/main" id="{567620AC-5B7F-04F4-5635-EE11B4272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907" y="2170001"/>
            <a:ext cx="481208" cy="4812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230EE-CD12-8A41-8551-68BCD7DA711C}"/>
              </a:ext>
            </a:extLst>
          </p:cNvPr>
          <p:cNvSpPr txBox="1"/>
          <p:nvPr/>
        </p:nvSpPr>
        <p:spPr>
          <a:xfrm>
            <a:off x="3720949" y="2163277"/>
            <a:ext cx="198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Intervention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0E238-5EEA-ED0A-12F0-BECD39F82F9D}"/>
              </a:ext>
            </a:extLst>
          </p:cNvPr>
          <p:cNvSpPr txBox="1"/>
          <p:nvPr/>
        </p:nvSpPr>
        <p:spPr>
          <a:xfrm>
            <a:off x="6888128" y="2912649"/>
            <a:ext cx="4293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Governments employ tactics to adjust the newly issued reserves in order to change the base money value.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401C8E-9783-8A41-B6B9-D139128AEC07}"/>
              </a:ext>
            </a:extLst>
          </p:cNvPr>
          <p:cNvSpPr txBox="1"/>
          <p:nvPr/>
        </p:nvSpPr>
        <p:spPr>
          <a:xfrm>
            <a:off x="7614085" y="2163277"/>
            <a:ext cx="243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Sterilization</a:t>
            </a:r>
            <a:endParaRPr lang="en-US" sz="2000" dirty="0"/>
          </a:p>
        </p:txBody>
      </p:sp>
      <p:pic>
        <p:nvPicPr>
          <p:cNvPr id="13" name="Picture 12" descr="A number in a circle&#10;&#10;Description automatically generated">
            <a:extLst>
              <a:ext uri="{FF2B5EF4-FFF2-40B4-BE49-F238E27FC236}">
                <a16:creationId xmlns:a16="http://schemas.microsoft.com/office/drawing/2014/main" id="{370CD300-19FF-E370-5371-03AA49BA5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447" y="2211760"/>
            <a:ext cx="486937" cy="4812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E6EF61-05E7-DCAD-0FDF-45AE52D0366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915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9484A-F351-A291-5F0A-B0B724CC1A5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EE7D5A5-4B75-DCD5-4CC4-5ECE21AB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Currency Sterilization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AD18749-BB30-BB33-DFE8-41947E5EA5D8}"/>
              </a:ext>
            </a:extLst>
          </p:cNvPr>
          <p:cNvSpPr txBox="1">
            <a:spLocks/>
          </p:cNvSpPr>
          <p:nvPr/>
        </p:nvSpPr>
        <p:spPr>
          <a:xfrm>
            <a:off x="723419" y="2264304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Suppose the Chinese central bank has the following simple balance sheet: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3C94F1D9-1173-31FB-784D-0126BBBE9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15810"/>
              </p:ext>
            </p:extLst>
          </p:nvPr>
        </p:nvGraphicFramePr>
        <p:xfrm>
          <a:off x="810871" y="3172555"/>
          <a:ext cx="4981463" cy="1833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174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5697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Domestic Assets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trillion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Reserves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72E72BAB-C83D-1CA8-DDE8-F01770EE3C5F}"/>
              </a:ext>
            </a:extLst>
          </p:cNvPr>
          <p:cNvSpPr txBox="1">
            <a:spLocks/>
          </p:cNvSpPr>
          <p:nvPr/>
        </p:nvSpPr>
        <p:spPr>
          <a:xfrm>
            <a:off x="6312213" y="1878538"/>
            <a:ext cx="5278054" cy="1093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To counteract the influx of foreign currency to the </a:t>
            </a:r>
          </a:p>
          <a:p>
            <a:pPr>
              <a:lnSpc>
                <a:spcPct val="100000"/>
              </a:lnSpc>
            </a:pPr>
            <a:r>
              <a:rPr lang="en-US" sz="1800" b="1" i="1" dirty="0"/>
              <a:t>foreign exchange market -and to </a:t>
            </a:r>
            <a:r>
              <a:rPr lang="en-US" sz="1600" b="1" i="1" dirty="0"/>
              <a:t>maintain the</a:t>
            </a:r>
            <a:r>
              <a:rPr lang="en-US" sz="1800" b="1" i="1" dirty="0"/>
              <a:t> current </a:t>
            </a:r>
          </a:p>
          <a:p>
            <a:pPr>
              <a:lnSpc>
                <a:spcPct val="100000"/>
              </a:lnSpc>
            </a:pPr>
            <a:r>
              <a:rPr lang="en-US" sz="1800" b="1" i="1" dirty="0"/>
              <a:t>value of their currency-the Chinese central bank </a:t>
            </a:r>
          </a:p>
          <a:p>
            <a:pPr>
              <a:lnSpc>
                <a:spcPct val="100000"/>
              </a:lnSpc>
            </a:pPr>
            <a:r>
              <a:rPr lang="en-US" sz="1800" b="1" i="1" dirty="0"/>
              <a:t>purchases foreign currency:</a:t>
            </a:r>
          </a:p>
        </p:txBody>
      </p:sp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BE6265BA-5476-C17B-03F8-BEF2A1AAB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66588"/>
              </p:ext>
            </p:extLst>
          </p:nvPr>
        </p:nvGraphicFramePr>
        <p:xfrm>
          <a:off x="6399668" y="3155707"/>
          <a:ext cx="4981463" cy="2656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174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5697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Domestic Assets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4 trillion</a:t>
                      </a:r>
                    </a:p>
                    <a:p>
                      <a:pPr algn="ctr"/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Foreign Currency (U.S.D)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Reserves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New Reserves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39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9484A-F351-A291-5F0A-B0B724CC1A5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EE7D5A5-4B75-DCD5-4CC4-5ECE21AB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Currency Sterilization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AD18749-BB30-BB33-DFE8-41947E5EA5D8}"/>
              </a:ext>
            </a:extLst>
          </p:cNvPr>
          <p:cNvSpPr txBox="1">
            <a:spLocks/>
          </p:cNvSpPr>
          <p:nvPr/>
        </p:nvSpPr>
        <p:spPr>
          <a:xfrm>
            <a:off x="723419" y="1838420"/>
            <a:ext cx="5278054" cy="1455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To counteract the influx of foreign currency to the foreign exchange market – and to maintain the current value of their currency – the Chinese central bank purchases foreign currency: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3C94F1D9-1173-31FB-784D-0126BBBE9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94255"/>
              </p:ext>
            </p:extLst>
          </p:nvPr>
        </p:nvGraphicFramePr>
        <p:xfrm>
          <a:off x="810871" y="3134977"/>
          <a:ext cx="4981463" cy="2656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174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5697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Domestic Assets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trillion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Foreign Currency (USD)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Reserves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New Reserves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72E72BAB-C83D-1CA8-DDE8-F01770EE3C5F}"/>
              </a:ext>
            </a:extLst>
          </p:cNvPr>
          <p:cNvSpPr txBox="1">
            <a:spLocks/>
          </p:cNvSpPr>
          <p:nvPr/>
        </p:nvSpPr>
        <p:spPr>
          <a:xfrm>
            <a:off x="6312213" y="1878538"/>
            <a:ext cx="5278054" cy="1093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However, the central bank counteracts by swapping  the new reserves for the newly issued domestic sterilization bonds, which serves to nullify the previous increase in reserves:</a:t>
            </a:r>
          </a:p>
        </p:txBody>
      </p:sp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BE6265BA-5476-C17B-03F8-BEF2A1AAB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62973"/>
              </p:ext>
            </p:extLst>
          </p:nvPr>
        </p:nvGraphicFramePr>
        <p:xfrm>
          <a:off x="6399668" y="3155707"/>
          <a:ext cx="4981463" cy="293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174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5697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Domestic Assets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4 trillion</a:t>
                      </a:r>
                    </a:p>
                    <a:p>
                      <a:pPr algn="ctr"/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Foreign Currency (U.S.D)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Reserves</a:t>
                      </a: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 trillion</a:t>
                      </a:r>
                    </a:p>
                    <a:p>
                      <a:pPr algn="ctr"/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Domestic </a:t>
                      </a:r>
                      <a:r>
                        <a:rPr lang="en-US" u="sng">
                          <a:solidFill>
                            <a:schemeClr val="tx1"/>
                          </a:solidFill>
                        </a:rPr>
                        <a:t>Sterilization Bonds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200 billion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1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Steps of Currency Sterilization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Capital Controls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easures taken by the government, central bank, or other regulatory institutions to limit the flow of foreign capital into and out of the domestic economy. 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China sterilizes currency with the purpose of maintaining its competitive manufacturing advantage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China artificially fixes the relative exchange rate of its currency to the U.S. currency and prevents inflation in the Chinese economy.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3C5B04-18F5-67C4-FAC0-83754B6EFFC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820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Steps of Currency Sterilization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China’s process of sterilization impacts the global economy in a negative way.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preventing a natural rate of appreciation, China has caused a great trade imbalance. 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880AA7-99B5-718D-012A-788371369AA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252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Impossible Trinity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Monetary Sterilization in China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Foreign Competition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Steps of Currency Sterilization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The Impossible Trinity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Shadow Banks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impossible trinity states that it is impossible for a country to have monetary policy autonomy, a fixed exchange rate, and free capital flows all at the same time.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a country wants to maintain a fixed exchange rate and allow the free flow of capital: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country will only be able to use monetary policy to offset changes in the supply and demand for currency in the exchange market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country cannot change their interest rate to react to other macroeconomic shocks, such as a fall in spending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8E172B-A0A6-BDAA-6D31-4286EB3123B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953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934</Words>
  <Application>Microsoft Macintosh PowerPoint</Application>
  <PresentationFormat>Widescreen</PresentationFormat>
  <Paragraphs>233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Currency Sterilization</vt:lpstr>
      <vt:lpstr>Comparative Advantage and Foreign Competition</vt:lpstr>
      <vt:lpstr>The Steps of Currency Sterilization</vt:lpstr>
      <vt:lpstr>Currency Sterilization</vt:lpstr>
      <vt:lpstr>Currency Sterilization</vt:lpstr>
      <vt:lpstr>The Steps of Currency Sterilization</vt:lpstr>
      <vt:lpstr>The Steps of Currency Sterilization</vt:lpstr>
      <vt:lpstr>The Impossible Trinity</vt:lpstr>
      <vt:lpstr>Figure 7.2: The Impossible Trinity</vt:lpstr>
      <vt:lpstr>Shadow Banks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133</cp:revision>
  <dcterms:created xsi:type="dcterms:W3CDTF">2024-05-27T13:09:19Z</dcterms:created>
  <dcterms:modified xsi:type="dcterms:W3CDTF">2024-07-08T21:15:43Z</dcterms:modified>
</cp:coreProperties>
</file>