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79" r:id="rId2"/>
    <p:sldId id="318" r:id="rId3"/>
    <p:sldId id="319" r:id="rId4"/>
    <p:sldId id="320" r:id="rId5"/>
    <p:sldId id="380" r:id="rId6"/>
    <p:sldId id="381" r:id="rId7"/>
    <p:sldId id="321" r:id="rId8"/>
    <p:sldId id="322" r:id="rId9"/>
    <p:sldId id="323" r:id="rId10"/>
    <p:sldId id="363" r:id="rId11"/>
    <p:sldId id="32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PTER SEVEN: Monetary Sterilization in China" id="{10E4905C-6575-6D4B-85F9-EE0E4D3A1EF5}">
          <p14:sldIdLst>
            <p14:sldId id="379"/>
            <p14:sldId id="318"/>
            <p14:sldId id="319"/>
            <p14:sldId id="320"/>
            <p14:sldId id="380"/>
            <p14:sldId id="381"/>
            <p14:sldId id="321"/>
            <p14:sldId id="322"/>
            <p14:sldId id="323"/>
            <p14:sldId id="363"/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5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8"/>
    <p:restoredTop sz="94631"/>
  </p:normalViewPr>
  <p:slideViewPr>
    <p:cSldViewPr snapToGrid="0">
      <p:cViewPr varScale="1">
        <p:scale>
          <a:sx n="144" d="100"/>
          <a:sy n="144" d="100"/>
        </p:scale>
        <p:origin x="232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3A926-48E1-D343-9CA6-08FBCDDF002D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B1B3A-5873-1C49-BEF4-D12FC1A3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0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99117-D345-546F-A9B6-17F82EA08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219A7-8266-640E-2140-568F82CCF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83EA3-0824-A11B-0065-991431C8D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A8CC7-724E-2FCC-57E9-7525C469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F3A0-ACB7-D9DE-2DA5-3F632043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08B93-62C8-A383-69D2-2F8DCA891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E5060-29D8-1D9F-73A0-1FA084402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DB412-927C-674E-7FF7-668CC651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A4A9-CB73-8C19-F38F-CB658E2A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A9707-AB7A-B9DF-CAC1-475385C1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9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7498B-818E-34A5-4092-491A24A51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553CB-11FD-0BCB-9470-FD8B4500A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94046-3505-43D3-2462-DAC2F1FC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87D1D-AAE2-AA13-0C78-DEBD230F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91D48-8E89-BF32-7840-7897645C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8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34924-4E0D-85F2-0913-E01ED87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2A231-6E76-4D1E-5317-86A82096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7BE9D-DF84-AE39-73C3-5B86558F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538DA-C059-7328-13BA-8CF454458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6775-FDCF-669F-BC3C-4759B066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6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FE57-6E8B-9A4C-905C-1B825475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52913-E711-8CFB-55CB-5FA8C4F14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90F7D-6578-C115-E447-9EB9044C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79B-7D8F-8D9E-7F2D-D40E8A4E5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53C9-4779-3A71-9A0F-4C48A629F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94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D14EB-75DC-F13C-B29B-866ADEDB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03CA7-0843-D142-C67D-0C747236B3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D384E2-B02E-5170-617B-0A0BE4A4F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116E3-FC63-F6C2-3538-36A5E29F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A6C1D-CF67-A7E4-A9EB-A27702B2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B5E7-A078-C4B5-297E-A33A36294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B9647-1A7C-2038-9280-68D2003F2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AB02E-2C1C-21AA-EFC2-D6679A476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84864-A305-609A-2B0D-2E187B61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232A2-9234-141E-0142-46FE005E0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DE2680-F401-AAD8-DF69-2756E44ED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8BDE4-E37E-5F3A-A285-B323656E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7A07AD-F2B9-1AF9-31AF-0FE35570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03191-CE1B-5EB7-61D3-3E358A3D3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5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ECDF4-EA60-D8BB-41FB-B21BB936F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91BF3-A0CD-B80C-CB73-9AD139A0D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7D3B95-A90D-C31A-0F30-B41F8B83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87D26-DC22-BE95-D21C-156A50D9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14ACB-F75D-826B-8E13-1CECA4E8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4A459-AEB0-2372-4F31-B10CB9CB6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A0E8AA-1761-6B24-4C1F-8CE7468B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5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FC5F8-FE91-FAAC-FD10-0CE2C4A4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131E3-C922-18BE-9747-3C16EA5B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C3F52-0274-2638-210B-E9EBEC0DC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213E2-DBF2-EA6F-70CF-CC940570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94BF4D-19FE-D5E1-F43A-FA68DF90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12F-A422-5911-B154-4108B0FFB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0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E7D3-D5B0-BFDA-E8C0-A2E7DC94D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7A1CC5-FA7E-D3AA-0EFA-C3970A3D9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D5968-EA79-D084-417F-3C286E381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6C854-2E3E-7FF9-89BA-3D84FC03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529DA-BAAA-270F-9DB5-318DBECB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85961-18BD-C1FA-CB22-F174520B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9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FDC0B-61FA-1194-1AEF-49851A08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7D616-9110-F1E3-6BD9-774ABDC60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605DB-227D-8447-ECA7-E3FBA30C8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24DC7-E3CF-C546-940F-7B5D7698D088}" type="datetimeFigureOut">
              <a:rPr lang="en-US" smtClean="0"/>
              <a:t>7/8/24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75FCB2-9E43-8CDA-D9C3-8BD1117C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FF6E-91D8-0672-A572-6AF0B41A6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41E7-3E41-764F-9AB7-4C4DC9B2C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oom with a window and blinds&#10;&#10;Description automatically generated">
            <a:extLst>
              <a:ext uri="{FF2B5EF4-FFF2-40B4-BE49-F238E27FC236}">
                <a16:creationId xmlns:a16="http://schemas.microsoft.com/office/drawing/2014/main" id="{7542A9FC-4419-FB8B-26CC-CE381DD08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2CD7CF-469C-5AF6-C5C2-706D2B7D6EBF}"/>
              </a:ext>
            </a:extLst>
          </p:cNvPr>
          <p:cNvSpPr txBox="1"/>
          <p:nvPr/>
        </p:nvSpPr>
        <p:spPr>
          <a:xfrm>
            <a:off x="7018317" y="1183574"/>
            <a:ext cx="2613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105376"/>
                </a:solidFill>
              </a:rPr>
              <a:t>CHAPTER SEVEN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7EC57-C6AE-1B06-992F-897BD3E0609F}"/>
              </a:ext>
            </a:extLst>
          </p:cNvPr>
          <p:cNvSpPr txBox="1"/>
          <p:nvPr/>
        </p:nvSpPr>
        <p:spPr>
          <a:xfrm>
            <a:off x="7018317" y="1769423"/>
            <a:ext cx="3151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Monetary Sterilization in China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129C2C-2108-4AA4-8067-D52C6CC7F9E7}"/>
              </a:ext>
            </a:extLst>
          </p:cNvPr>
          <p:cNvSpPr txBox="1"/>
          <p:nvPr/>
        </p:nvSpPr>
        <p:spPr>
          <a:xfrm>
            <a:off x="7069776" y="2496371"/>
            <a:ext cx="26751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Currency Sterilization</a:t>
            </a:r>
          </a:p>
          <a:p>
            <a:endParaRPr lang="en-US" sz="1600" dirty="0"/>
          </a:p>
          <a:p>
            <a:r>
              <a:rPr lang="en-US" sz="1600" dirty="0"/>
              <a:t>Foreign Competition</a:t>
            </a:r>
          </a:p>
          <a:p>
            <a:endParaRPr lang="en-US" sz="1600" dirty="0"/>
          </a:p>
          <a:p>
            <a:r>
              <a:rPr lang="en-US" sz="1600" dirty="0"/>
              <a:t>Steps of Currency Sterilization</a:t>
            </a:r>
          </a:p>
          <a:p>
            <a:endParaRPr lang="en-US" sz="1600" dirty="0"/>
          </a:p>
          <a:p>
            <a:r>
              <a:rPr lang="en-US" sz="1600" dirty="0"/>
              <a:t>The Impossible Trinity</a:t>
            </a:r>
          </a:p>
          <a:p>
            <a:endParaRPr lang="en-US" sz="1600" dirty="0"/>
          </a:p>
          <a:p>
            <a:r>
              <a:rPr lang="en-US" sz="1600" dirty="0"/>
              <a:t>Shadow Banks</a:t>
            </a:r>
          </a:p>
          <a:p>
            <a:endParaRPr lang="en-US" sz="1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7634D2-8F7D-00B7-8A24-16BCABBE3C7F}"/>
              </a:ext>
            </a:extLst>
          </p:cNvPr>
          <p:cNvCxnSpPr/>
          <p:nvPr/>
        </p:nvCxnSpPr>
        <p:spPr>
          <a:xfrm>
            <a:off x="7131132" y="2329545"/>
            <a:ext cx="42454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465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037D0-7FD8-6B1B-4720-01F73FC90590}"/>
              </a:ext>
            </a:extLst>
          </p:cNvPr>
          <p:cNvSpPr txBox="1"/>
          <p:nvPr/>
        </p:nvSpPr>
        <p:spPr>
          <a:xfrm>
            <a:off x="4322101" y="2130498"/>
            <a:ext cx="30918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INDEPENDENT MONETARY POLICY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9685054-37F2-FC8C-797D-542D049C6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Figure 7.2: The Impossible Trinity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377637-5D6F-A96F-8BD3-A4B5FD412796}"/>
              </a:ext>
            </a:extLst>
          </p:cNvPr>
          <p:cNvSpPr txBox="1"/>
          <p:nvPr/>
        </p:nvSpPr>
        <p:spPr>
          <a:xfrm>
            <a:off x="7836704" y="5227359"/>
            <a:ext cx="2130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FIXED EXCHANGE RATE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FED2D6-94A1-A0C9-FA62-6BC5C0BCF501}"/>
              </a:ext>
            </a:extLst>
          </p:cNvPr>
          <p:cNvSpPr txBox="1"/>
          <p:nvPr/>
        </p:nvSpPr>
        <p:spPr>
          <a:xfrm>
            <a:off x="1866294" y="5227359"/>
            <a:ext cx="1977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105376"/>
                </a:solidFill>
              </a:rPr>
              <a:t>FREE CAPITAL FLOWS</a:t>
            </a:r>
          </a:p>
        </p:txBody>
      </p:sp>
      <p:sp>
        <p:nvSpPr>
          <p:cNvPr id="18" name="Triangle 17">
            <a:extLst>
              <a:ext uri="{FF2B5EF4-FFF2-40B4-BE49-F238E27FC236}">
                <a16:creationId xmlns:a16="http://schemas.microsoft.com/office/drawing/2014/main" id="{B625344C-07FE-E556-59D2-B8CC879FFAED}"/>
              </a:ext>
            </a:extLst>
          </p:cNvPr>
          <p:cNvSpPr/>
          <p:nvPr/>
        </p:nvSpPr>
        <p:spPr>
          <a:xfrm>
            <a:off x="4021887" y="2646217"/>
            <a:ext cx="3692236" cy="2782555"/>
          </a:xfrm>
          <a:prstGeom prst="triangle">
            <a:avLst/>
          </a:prstGeom>
          <a:solidFill>
            <a:srgbClr val="10537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98CE86-3029-991A-BF38-5A8EC60B3EF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10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25417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Shadow Banks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Foreign Competition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Steps of 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Impossible Trinity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Shadow Banks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Shadow banking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L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ending and other financial services conducted by institutions that are not regulated or under conditions that are unregulated.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Shadow banks are a secondary banking system, and they operate in the shadow of the commercial banks.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Shadow banking imposes high rates: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Operates without any regulatory system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Severe punishment for default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Facilitate the lending of funds between two parties in an unregulated manner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F3BA7F-723B-A59D-6D81-200F9FF37708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11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45800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Currency Sterilization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105376"/>
                </a:solidFill>
              </a:rPr>
              <a:t>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Foreign Competition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Steps of 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Impossible Trinity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Shadow Banks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Currency sterilization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practice of intervening in foreign exchange markets to fix the exchange rate and prevent growth in the supply of money.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China implements currency sterilization, which impacts the world economy and could eventually lead to damage in China itself.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Due to the size of China, currency sterilization gives China 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 undue advantage with regards to trade and impacts the global economy.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B9484A-F351-A291-5F0A-B0B724CC1A5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2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091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 fontScale="90000"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Comparative Advantage and Foreign Competition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Foreign Competition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Steps of 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Impossible Trinity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Shadow Banks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Comparative advantage</a:t>
            </a:r>
            <a:b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country’s ability to produce a good or service at a lower cost than the countries it trades with.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Driven by the country with the the lowest comparative cost.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Both countries that participate in this international trade practice end up with benefits.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3C8563-F56D-4298-153B-7B272F44FAC1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3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723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Steps of Currency Sterilization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Foreign Competition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Steps of 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Impossible Trinity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Shadow Banks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94991" y="2912649"/>
            <a:ext cx="36771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Central banks purchase foreign currency from the commercial banking system 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Paid for by issuing new reserves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Results in an increase in the domestic monetary base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pic>
        <p:nvPicPr>
          <p:cNvPr id="3" name="Picture 2" descr="A number in a circle&#10;&#10;Description automatically generated">
            <a:extLst>
              <a:ext uri="{FF2B5EF4-FFF2-40B4-BE49-F238E27FC236}">
                <a16:creationId xmlns:a16="http://schemas.microsoft.com/office/drawing/2014/main" id="{567620AC-5B7F-04F4-5635-EE11B4272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907" y="2170001"/>
            <a:ext cx="481208" cy="4812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7230EE-CD12-8A41-8551-68BCD7DA711C}"/>
              </a:ext>
            </a:extLst>
          </p:cNvPr>
          <p:cNvSpPr txBox="1"/>
          <p:nvPr/>
        </p:nvSpPr>
        <p:spPr>
          <a:xfrm>
            <a:off x="3720949" y="2163277"/>
            <a:ext cx="1983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Intervention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30E238-5EEA-ED0A-12F0-BECD39F82F9D}"/>
              </a:ext>
            </a:extLst>
          </p:cNvPr>
          <p:cNvSpPr txBox="1"/>
          <p:nvPr/>
        </p:nvSpPr>
        <p:spPr>
          <a:xfrm>
            <a:off x="6888128" y="2912649"/>
            <a:ext cx="42932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Governments employ tactics to adjust the newly issued reserves in order to change the base money value.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401C8E-9783-8A41-B6B9-D139128AEC07}"/>
              </a:ext>
            </a:extLst>
          </p:cNvPr>
          <p:cNvSpPr txBox="1"/>
          <p:nvPr/>
        </p:nvSpPr>
        <p:spPr>
          <a:xfrm>
            <a:off x="7614085" y="2163277"/>
            <a:ext cx="243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Sterilization</a:t>
            </a:r>
            <a:endParaRPr lang="en-US" sz="2000" dirty="0"/>
          </a:p>
        </p:txBody>
      </p:sp>
      <p:pic>
        <p:nvPicPr>
          <p:cNvPr id="13" name="Picture 12" descr="A number in a circle&#10;&#10;Description automatically generated">
            <a:extLst>
              <a:ext uri="{FF2B5EF4-FFF2-40B4-BE49-F238E27FC236}">
                <a16:creationId xmlns:a16="http://schemas.microsoft.com/office/drawing/2014/main" id="{370CD300-19FF-E370-5371-03AA49BA51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6447" y="2211760"/>
            <a:ext cx="486937" cy="48120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FE6EF61-05E7-DCAD-0FDF-45AE52D0366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4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915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B9484A-F351-A291-5F0A-B0B724CC1A5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5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EE7D5A5-4B75-DCD5-4CC4-5ECE21AB0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Currency Sterilization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AD18749-BB30-BB33-DFE8-41947E5EA5D8}"/>
              </a:ext>
            </a:extLst>
          </p:cNvPr>
          <p:cNvSpPr txBox="1">
            <a:spLocks/>
          </p:cNvSpPr>
          <p:nvPr/>
        </p:nvSpPr>
        <p:spPr>
          <a:xfrm>
            <a:off x="723419" y="2264304"/>
            <a:ext cx="5278054" cy="7141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Suppose the Chinese central bank has the following simple balance sheet: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3C94F1D9-1173-31FB-784D-0126BBBE9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15810"/>
              </p:ext>
            </p:extLst>
          </p:nvPr>
        </p:nvGraphicFramePr>
        <p:xfrm>
          <a:off x="810871" y="3172555"/>
          <a:ext cx="4981463" cy="1833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1743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256972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Domestic Assets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 trillion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Currency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Reserves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72E72BAB-C83D-1CA8-DDE8-F01770EE3C5F}"/>
              </a:ext>
            </a:extLst>
          </p:cNvPr>
          <p:cNvSpPr txBox="1">
            <a:spLocks/>
          </p:cNvSpPr>
          <p:nvPr/>
        </p:nvSpPr>
        <p:spPr>
          <a:xfrm>
            <a:off x="6312213" y="1878538"/>
            <a:ext cx="5278054" cy="10932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To counteract the influx of foreign currency to the </a:t>
            </a:r>
          </a:p>
          <a:p>
            <a:pPr>
              <a:lnSpc>
                <a:spcPct val="100000"/>
              </a:lnSpc>
            </a:pPr>
            <a:r>
              <a:rPr lang="en-US" sz="1800" b="1" i="1" dirty="0"/>
              <a:t>foreign exchange market -and to </a:t>
            </a:r>
            <a:r>
              <a:rPr lang="en-US" sz="1600" b="1" i="1" dirty="0"/>
              <a:t>maintain the</a:t>
            </a:r>
            <a:r>
              <a:rPr lang="en-US" sz="1800" b="1" i="1" dirty="0"/>
              <a:t> current </a:t>
            </a:r>
          </a:p>
          <a:p>
            <a:pPr>
              <a:lnSpc>
                <a:spcPct val="100000"/>
              </a:lnSpc>
            </a:pPr>
            <a:r>
              <a:rPr lang="en-US" sz="1800" b="1" i="1" dirty="0"/>
              <a:t>value of their currency-the Chinese central bank </a:t>
            </a:r>
          </a:p>
          <a:p>
            <a:pPr>
              <a:lnSpc>
                <a:spcPct val="100000"/>
              </a:lnSpc>
            </a:pPr>
            <a:r>
              <a:rPr lang="en-US" sz="1800" b="1" i="1" dirty="0"/>
              <a:t>purchases foreign currency:</a:t>
            </a:r>
          </a:p>
        </p:txBody>
      </p:sp>
      <p:graphicFrame>
        <p:nvGraphicFramePr>
          <p:cNvPr id="19" name="Table 10">
            <a:extLst>
              <a:ext uri="{FF2B5EF4-FFF2-40B4-BE49-F238E27FC236}">
                <a16:creationId xmlns:a16="http://schemas.microsoft.com/office/drawing/2014/main" id="{BE6265BA-5476-C17B-03F8-BEF2A1AAB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766588"/>
              </p:ext>
            </p:extLst>
          </p:nvPr>
        </p:nvGraphicFramePr>
        <p:xfrm>
          <a:off x="6399668" y="3155707"/>
          <a:ext cx="4981463" cy="2656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1743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256972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Domestic Assets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4 trillion</a:t>
                      </a:r>
                    </a:p>
                    <a:p>
                      <a:pPr algn="ctr"/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600" u="sng" dirty="0">
                          <a:solidFill>
                            <a:schemeClr val="tx1"/>
                          </a:solidFill>
                        </a:rPr>
                        <a:t>Foreign Currency (U.S.D)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200 billion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Currency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Reserves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  <a:p>
                      <a:pPr algn="ctr"/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New Reserves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200 billion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39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B9484A-F351-A291-5F0A-B0B724CC1A5A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6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EE7D5A5-4B75-DCD5-4CC4-5ECE21AB0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419" y="1292087"/>
            <a:ext cx="10752966" cy="420966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rgbClr val="105376"/>
                </a:solidFill>
              </a:rPr>
              <a:t>Currency Sterilization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AD18749-BB30-BB33-DFE8-41947E5EA5D8}"/>
              </a:ext>
            </a:extLst>
          </p:cNvPr>
          <p:cNvSpPr txBox="1">
            <a:spLocks/>
          </p:cNvSpPr>
          <p:nvPr/>
        </p:nvSpPr>
        <p:spPr>
          <a:xfrm>
            <a:off x="723419" y="1838420"/>
            <a:ext cx="5278054" cy="1455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To counteract the influx of foreign currency to the foreign exchange market – and to maintain the current value of their currency – the Chinese central bank purchases foreign currency: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3C94F1D9-1173-31FB-784D-0126BBBE9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594255"/>
              </p:ext>
            </p:extLst>
          </p:nvPr>
        </p:nvGraphicFramePr>
        <p:xfrm>
          <a:off x="810871" y="3134977"/>
          <a:ext cx="4981463" cy="2656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1743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256972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Domestic Assets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 trillion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Foreign Currency (USD)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 billion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Currency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Reserves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New Reserves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200 billion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72E72BAB-C83D-1CA8-DDE8-F01770EE3C5F}"/>
              </a:ext>
            </a:extLst>
          </p:cNvPr>
          <p:cNvSpPr txBox="1">
            <a:spLocks/>
          </p:cNvSpPr>
          <p:nvPr/>
        </p:nvSpPr>
        <p:spPr>
          <a:xfrm>
            <a:off x="6312213" y="1878538"/>
            <a:ext cx="5278054" cy="109326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800" b="1" i="1" dirty="0"/>
              <a:t>However, the central bank counteracts by swapping  the new reserves for the newly issued domestic sterilization bonds, which serves to nullify the previous increase in reserves:</a:t>
            </a:r>
          </a:p>
        </p:txBody>
      </p:sp>
      <p:graphicFrame>
        <p:nvGraphicFramePr>
          <p:cNvPr id="19" name="Table 10">
            <a:extLst>
              <a:ext uri="{FF2B5EF4-FFF2-40B4-BE49-F238E27FC236}">
                <a16:creationId xmlns:a16="http://schemas.microsoft.com/office/drawing/2014/main" id="{BE6265BA-5476-C17B-03F8-BEF2A1AAB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962973"/>
              </p:ext>
            </p:extLst>
          </p:nvPr>
        </p:nvGraphicFramePr>
        <p:xfrm>
          <a:off x="6399668" y="3155707"/>
          <a:ext cx="4981463" cy="2931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11743">
                  <a:extLst>
                    <a:ext uri="{9D8B030D-6E8A-4147-A177-3AD203B41FA5}">
                      <a16:colId xmlns:a16="http://schemas.microsoft.com/office/drawing/2014/main" val="3098185448"/>
                    </a:ext>
                  </a:extLst>
                </a:gridCol>
                <a:gridCol w="2569720">
                  <a:extLst>
                    <a:ext uri="{9D8B030D-6E8A-4147-A177-3AD203B41FA5}">
                      <a16:colId xmlns:a16="http://schemas.microsoft.com/office/drawing/2014/main" val="4278521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418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Domestic Assets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4 trillion</a:t>
                      </a:r>
                    </a:p>
                    <a:p>
                      <a:pPr algn="ctr"/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600" u="sng" dirty="0">
                          <a:solidFill>
                            <a:schemeClr val="tx1"/>
                          </a:solidFill>
                        </a:rPr>
                        <a:t>Foreign Currency (U.S.D)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200 billion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Currency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  <a:p>
                      <a:pPr algn="ctr"/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Reserves</a:t>
                      </a: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 trillion</a:t>
                      </a:r>
                    </a:p>
                    <a:p>
                      <a:pPr algn="ctr"/>
                      <a:endParaRPr lang="en-US" u="none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Domestic </a:t>
                      </a:r>
                      <a:r>
                        <a:rPr lang="en-US" u="sng">
                          <a:solidFill>
                            <a:schemeClr val="tx1"/>
                          </a:solidFill>
                        </a:rPr>
                        <a:t>Sterilization Bonds</a:t>
                      </a:r>
                      <a:endParaRPr lang="en-US" u="sng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200 billion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639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831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Steps of Currency Sterilization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Foreign Competition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Steps of 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Impossible Trinity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Shadow Banks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Capital Controls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M</a:t>
            </a: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easures taken by the government, central bank, or other regulatory institutions to limit the flow of foreign capital into and out of the domestic economy. 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China sterilizes currency with the purpose of maintaining its competitive manufacturing advantage</a:t>
            </a: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China artificially fixes the relative exchange rate of its currency to the U.S. currency and prevents inflation in the Chinese economy.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3C5B04-18F5-67C4-FAC0-83754B6EFFC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7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820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Steps of Currency Sterilization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Foreign Competition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Steps of 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The Impossible Trinity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Shadow Banks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China’s process of sterilization impacts the global economy in a negative way.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 preventing a natural rate of appreciation, China has caused a great trade imbalance. 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880AA7-99B5-718D-012A-788371369AAF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8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2522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86C4-E490-06C2-E4F8-5B6AA456A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992" y="1292087"/>
            <a:ext cx="8481392" cy="637308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rgbClr val="105376"/>
                </a:solidFill>
              </a:rPr>
              <a:t>The Impossible Trinity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0EDF68-5E31-B4F3-6153-D3B33B20E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87464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7E32F-C9FD-F8ED-EBCB-D48132BB7D6A}"/>
              </a:ext>
            </a:extLst>
          </p:cNvPr>
          <p:cNvSpPr txBox="1"/>
          <p:nvPr/>
        </p:nvSpPr>
        <p:spPr>
          <a:xfrm>
            <a:off x="4322101" y="279158"/>
            <a:ext cx="7512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Monetary Sterilization in China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B180E7-71EB-8C03-D8DB-DCDF7CB7FE4C}"/>
              </a:ext>
            </a:extLst>
          </p:cNvPr>
          <p:cNvSpPr/>
          <p:nvPr/>
        </p:nvSpPr>
        <p:spPr>
          <a:xfrm>
            <a:off x="0" y="6542788"/>
            <a:ext cx="12192000" cy="31521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D39122-83B8-A491-E6D7-B590EEB7A051}"/>
              </a:ext>
            </a:extLst>
          </p:cNvPr>
          <p:cNvSpPr txBox="1"/>
          <p:nvPr/>
        </p:nvSpPr>
        <p:spPr>
          <a:xfrm>
            <a:off x="9632438" y="6592672"/>
            <a:ext cx="28624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</a:rPr>
              <a:t>Copyright © Money, Banking and Financial Markets</a:t>
            </a:r>
            <a:r>
              <a:rPr lang="en-US" sz="800" dirty="0">
                <a:solidFill>
                  <a:schemeClr val="bg1"/>
                </a:solidFill>
                <a:effectLst/>
                <a:latin typeface="+mj-lt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117CBB-E18D-4784-B890-199C08A56A72}"/>
              </a:ext>
            </a:extLst>
          </p:cNvPr>
          <p:cNvSpPr txBox="1"/>
          <p:nvPr/>
        </p:nvSpPr>
        <p:spPr>
          <a:xfrm>
            <a:off x="715617" y="1334682"/>
            <a:ext cx="1624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Foreign Competition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Steps of Currency Sterilization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rgbClr val="105376"/>
                </a:solidFill>
              </a:rPr>
              <a:t>The Impossible Trinity</a:t>
            </a:r>
          </a:p>
          <a:p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Shadow Banks</a:t>
            </a:r>
            <a:endParaRPr lang="en-US" sz="1400" dirty="0">
              <a:solidFill>
                <a:srgbClr val="105376"/>
              </a:solidFill>
            </a:endParaRP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C92BB29-053A-BE50-2D3E-8DEE6A73D94E}"/>
              </a:ext>
            </a:extLst>
          </p:cNvPr>
          <p:cNvCxnSpPr>
            <a:cxnSpLocks/>
          </p:cNvCxnSpPr>
          <p:nvPr/>
        </p:nvCxnSpPr>
        <p:spPr>
          <a:xfrm>
            <a:off x="2555777" y="1292087"/>
            <a:ext cx="0" cy="4790661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D3A3145-1AE0-8E5E-8023-6BFBE3426F12}"/>
              </a:ext>
            </a:extLst>
          </p:cNvPr>
          <p:cNvSpPr txBox="1"/>
          <p:nvPr/>
        </p:nvSpPr>
        <p:spPr>
          <a:xfrm>
            <a:off x="2932908" y="2020103"/>
            <a:ext cx="866692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impossible trinity states that it is impossible for a country to have monetary policy autonomy, a fixed exchange rate, and free capital flows all at the same time.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If a country wants to maintain a fixed exchange rate and allow the free flow of capital:</a:t>
            </a:r>
            <a:b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country will only be able to use monetary policy to offset changes in the supply and demand for currency in the exchange market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31850" marR="83185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country cannot change their interest rate to react to other macroeconomic shocks, such as a fall in spending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marR="83185">
              <a:spcBef>
                <a:spcPts val="0"/>
              </a:spcBef>
              <a:spcAft>
                <a:spcPts val="0"/>
              </a:spcAft>
            </a:pP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4007C1-F138-2D32-8F34-5DE3FF791246}"/>
              </a:ext>
            </a:extLst>
          </p:cNvPr>
          <p:cNvSpPr txBox="1"/>
          <p:nvPr/>
        </p:nvSpPr>
        <p:spPr>
          <a:xfrm>
            <a:off x="10396331" y="119662"/>
            <a:ext cx="14378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CHAPTER SEVEN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8E172B-A0A6-BDAA-6D31-4286EB3123B4}"/>
              </a:ext>
            </a:extLst>
          </p:cNvPr>
          <p:cNvSpPr txBox="1"/>
          <p:nvPr/>
        </p:nvSpPr>
        <p:spPr>
          <a:xfrm>
            <a:off x="150549" y="6592672"/>
            <a:ext cx="2135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D37A3727-2B3C-7E46-9AA4-9BCFF9739CC9}" type="slidenum">
              <a:rPr lang="en-US" sz="800" smtClean="0">
                <a:solidFill>
                  <a:schemeClr val="bg1"/>
                </a:solidFill>
                <a:latin typeface="+mj-lt"/>
              </a:rPr>
              <a:t>9</a:t>
            </a:fld>
            <a:endParaRPr lang="en-US" sz="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953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934</Words>
  <Application>Microsoft Macintosh PowerPoint</Application>
  <PresentationFormat>Widescreen</PresentationFormat>
  <Paragraphs>233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Currency Sterilization</vt:lpstr>
      <vt:lpstr>Comparative Advantage and Foreign Competition</vt:lpstr>
      <vt:lpstr>The Steps of Currency Sterilization</vt:lpstr>
      <vt:lpstr>Currency Sterilization</vt:lpstr>
      <vt:lpstr>Currency Sterilization</vt:lpstr>
      <vt:lpstr>The Steps of Currency Sterilization</vt:lpstr>
      <vt:lpstr>The Steps of Currency Sterilization</vt:lpstr>
      <vt:lpstr>The Impossible Trinity</vt:lpstr>
      <vt:lpstr>Figure 7.2: The Impossible Trinity</vt:lpstr>
      <vt:lpstr>Shadow Banks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Slide</dc:title>
  <dc:creator>Neil S Luft</dc:creator>
  <cp:lastModifiedBy>Neil S Luft</cp:lastModifiedBy>
  <cp:revision>133</cp:revision>
  <dcterms:created xsi:type="dcterms:W3CDTF">2024-05-27T13:09:19Z</dcterms:created>
  <dcterms:modified xsi:type="dcterms:W3CDTF">2024-07-08T21:15:43Z</dcterms:modified>
</cp:coreProperties>
</file>