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72" r:id="rId2"/>
    <p:sldId id="381" r:id="rId3"/>
    <p:sldId id="329" r:id="rId4"/>
    <p:sldId id="330" r:id="rId5"/>
    <p:sldId id="364" r:id="rId6"/>
    <p:sldId id="331" r:id="rId7"/>
    <p:sldId id="332" r:id="rId8"/>
    <p:sldId id="333" r:id="rId9"/>
    <p:sldId id="334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PTER NINE: Real Estate" id="{6D441FE9-E721-FB4C-B23F-15EEA5A78C9A}">
          <p14:sldIdLst>
            <p14:sldId id="372"/>
            <p14:sldId id="381"/>
            <p14:sldId id="329"/>
            <p14:sldId id="330"/>
            <p14:sldId id="364"/>
            <p14:sldId id="331"/>
            <p14:sldId id="332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0"/>
    <p:restoredTop sz="94633"/>
  </p:normalViewPr>
  <p:slideViewPr>
    <p:cSldViewPr snapToGrid="0">
      <p:cViewPr varScale="1">
        <p:scale>
          <a:sx n="149" d="100"/>
          <a:sy n="149" d="100"/>
        </p:scale>
        <p:origin x="18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A926-48E1-D343-9CA6-08FBCDDF002D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1B3A-5873-1C49-BEF4-D12FC1A3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0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9117-D345-546F-A9B6-17F82EA08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219A7-8266-640E-2140-568F82CCF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83EA3-0824-A11B-0065-991431C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8CC7-724E-2FCC-57E9-7525C469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F3A0-ACB7-D9DE-2DA5-3F632043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8B93-62C8-A383-69D2-2F8DCA89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E5060-29D8-1D9F-73A0-1FA084402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DB412-927C-674E-7FF7-668CC651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A4A9-CB73-8C19-F38F-CB658E2A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A9707-AB7A-B9DF-CAC1-475385C1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7498B-818E-34A5-4092-491A24A51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553CB-11FD-0BCB-9470-FD8B4500A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4046-3505-43D3-2462-DAC2F1FC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87D1D-AAE2-AA13-0C78-DEBD230F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91D48-8E89-BF32-7840-7897645C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34924-4E0D-85F2-0913-E01ED87F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A231-6E76-4D1E-5317-86A82096B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BE9D-DF84-AE39-73C3-5B86558F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538DA-C059-7328-13BA-8CF4544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D6775-FDCF-669F-BC3C-4759B066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6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FE57-6E8B-9A4C-905C-1B825475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52913-E711-8CFB-55CB-5FA8C4F14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90F7D-6578-C115-E447-9EB9044C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E679B-7D8F-8D9E-7F2D-D40E8A4E5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53C9-4779-3A71-9A0F-4C48A629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14EB-75DC-F13C-B29B-866ADEDB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03CA7-0843-D142-C67D-0C747236B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384E2-B02E-5170-617B-0A0BE4A4F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116E3-FC63-F6C2-3538-36A5E29F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A6C1D-CF67-A7E4-A9EB-A27702B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FB5E7-A078-C4B5-297E-A33A3629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4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9647-1A7C-2038-9280-68D2003F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AB02E-2C1C-21AA-EFC2-D6679A476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84864-A305-609A-2B0D-2E187B61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232A2-9234-141E-0142-46FE005E0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DE2680-F401-AAD8-DF69-2756E44ED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8BDE4-E37E-5F3A-A285-B323656E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A07AD-F2B9-1AF9-31AF-0FE35570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03191-CE1B-5EB7-61D3-3E358A3D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5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CDF4-EA60-D8BB-41FB-B21BB936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91BF3-A0CD-B80C-CB73-9AD139A0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D3B95-A90D-C31A-0F30-B41F8B83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87D26-DC22-BE95-D21C-156A50D9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14ACB-F75D-826B-8E13-1CECA4E8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4A459-AEB0-2372-4F31-B10CB9CB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0E8AA-1761-6B24-4C1F-8CE7468B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C5F8-FE91-FAAC-FD10-0CE2C4A4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131E3-C922-18BE-9747-3C16EA5B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C3F52-0274-2638-210B-E9EBEC0DC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213E2-DBF2-EA6F-70CF-CC940570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4BF4D-19FE-D5E1-F43A-FA68DF90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4B12F-A422-5911-B154-4108B0FF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E7D3-D5B0-BFDA-E8C0-A2E7DC9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7A1CC5-FA7E-D3AA-0EFA-C3970A3D9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D5968-EA79-D084-417F-3C286E381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6C854-2E3E-7FF9-89BA-3D84FC03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529DA-BAAA-270F-9DB5-318DBECB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85961-18BD-C1FA-CB22-F174520B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9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FDC0B-61FA-1194-1AEF-49851A08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D616-9110-F1E3-6BD9-774ABDC60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605DB-227D-8447-ECA7-E3FBA30C8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4DC7-E3CF-C546-940F-7B5D7698D088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5FCB2-9E43-8CDA-D9C3-8BD1117C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FF6E-91D8-0672-A572-6AF0B41A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41E7-3E41-764F-9AB7-4C4DC9B2C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a gold coin&#10;&#10;Description automatically generated">
            <a:extLst>
              <a:ext uri="{FF2B5EF4-FFF2-40B4-BE49-F238E27FC236}">
                <a16:creationId xmlns:a16="http://schemas.microsoft.com/office/drawing/2014/main" id="{94E3281B-8B51-3EAD-B58F-82343991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78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Real Estate Investment Trust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 Estate Investment Trust</a:t>
            </a:r>
            <a:b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company that owns, operates, or finances income-generating real estate.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real estate investment trust influences the growth of the real estate industry.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341B8-EB77-C05F-2F7D-5355DEE533EA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10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315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The Replacement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Replacement Rate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Replacement Rate</a:t>
            </a:r>
            <a:b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people that must be born to replace the number of people that died.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Current replacement rate =  2.1 (estimated)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Replacement rate is a key economic indicator.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979AE-7300-85A9-0624-6F8C8FBFBF6B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11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oom with a window and blinds&#10;&#10;Description automatically generated">
            <a:extLst>
              <a:ext uri="{FF2B5EF4-FFF2-40B4-BE49-F238E27FC236}">
                <a16:creationId xmlns:a16="http://schemas.microsoft.com/office/drawing/2014/main" id="{7542A9FC-4419-FB8B-26CC-CE381DD0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CD7CF-469C-5AF6-C5C2-706D2B7D6EBF}"/>
              </a:ext>
            </a:extLst>
          </p:cNvPr>
          <p:cNvSpPr txBox="1"/>
          <p:nvPr/>
        </p:nvSpPr>
        <p:spPr>
          <a:xfrm>
            <a:off x="7018317" y="1183574"/>
            <a:ext cx="239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05376"/>
                </a:solidFill>
              </a:rPr>
              <a:t>CHAPTER NINE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7EC57-C6AE-1B06-992F-897BD3E0609F}"/>
              </a:ext>
            </a:extLst>
          </p:cNvPr>
          <p:cNvSpPr txBox="1"/>
          <p:nvPr/>
        </p:nvSpPr>
        <p:spPr>
          <a:xfrm>
            <a:off x="7018317" y="1769423"/>
            <a:ext cx="1247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Real Estate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29C2C-2108-4AA4-8067-D52C6CC7F9E7}"/>
              </a:ext>
            </a:extLst>
          </p:cNvPr>
          <p:cNvSpPr txBox="1"/>
          <p:nvPr/>
        </p:nvSpPr>
        <p:spPr>
          <a:xfrm>
            <a:off x="7069776" y="2496371"/>
            <a:ext cx="24304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Real Estate in the Economy</a:t>
            </a:r>
          </a:p>
          <a:p>
            <a:endParaRPr lang="en-US" sz="1600" dirty="0"/>
          </a:p>
          <a:p>
            <a:r>
              <a:rPr lang="en-US" sz="1600" dirty="0"/>
              <a:t>Valuation</a:t>
            </a:r>
          </a:p>
          <a:p>
            <a:endParaRPr lang="en-US" sz="1600" dirty="0"/>
          </a:p>
          <a:p>
            <a:r>
              <a:rPr lang="en-US" sz="1600" dirty="0"/>
              <a:t>Tax in Real Estate</a:t>
            </a:r>
          </a:p>
          <a:p>
            <a:endParaRPr lang="en-US" sz="1600" dirty="0"/>
          </a:p>
          <a:p>
            <a:r>
              <a:rPr lang="en-US" sz="1600" dirty="0"/>
              <a:t>Investment Trust</a:t>
            </a:r>
          </a:p>
          <a:p>
            <a:endParaRPr lang="en-US" sz="1600" dirty="0"/>
          </a:p>
          <a:p>
            <a:r>
              <a:rPr lang="en-US" sz="1600" dirty="0"/>
              <a:t>Replacement Rate</a:t>
            </a:r>
          </a:p>
          <a:p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7634D2-8F7D-00B7-8A24-16BCABBE3C7F}"/>
              </a:ext>
            </a:extLst>
          </p:cNvPr>
          <p:cNvCxnSpPr/>
          <p:nvPr/>
        </p:nvCxnSpPr>
        <p:spPr>
          <a:xfrm>
            <a:off x="7131132" y="2329545"/>
            <a:ext cx="42454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4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Real Estate in the Economy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05376"/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 Estate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roperty consisting of land and buildings.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 estate represents 20% of the value of all assets in the U.S.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 estate is the largest asset in value that most people own.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A98BE-916C-1BC9-7E5C-DBF594774E06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3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28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Valuing Real Estate Investments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</a:rPr>
              <a:t>Investors should always consider the following when exploring interest in a property acquisition: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</a:endParaRPr>
          </a:p>
          <a:p>
            <a:pPr marL="889000" marR="8255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Net Operating Income (primary)</a:t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The total income generated from owning a property minus its associated operating expenses</a:t>
            </a:r>
            <a:br>
              <a:rPr lang="en-US" sz="2000" dirty="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  <a:p>
            <a:pPr marL="1346200" marR="82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Defines cash flow after payment of all annual operating expenses</a:t>
            </a:r>
            <a:br>
              <a:rPr lang="en-US" sz="2000" dirty="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  <a:p>
            <a:pPr marL="889000" marR="8255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Interest Rate (secondary) </a:t>
            </a:r>
            <a:br>
              <a:rPr lang="en-US" sz="2000" b="1" dirty="0">
                <a:latin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</a:rPr>
              <a:t>Determines the overall return on the investment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F38AC-61B5-C840-21E6-3DD24F7AE9A6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4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29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Valuing Real Estate Investments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F214D-85B5-8C18-79D7-5876F1529A55}"/>
              </a:ext>
            </a:extLst>
          </p:cNvPr>
          <p:cNvSpPr txBox="1"/>
          <p:nvPr/>
        </p:nvSpPr>
        <p:spPr>
          <a:xfrm>
            <a:off x="3223726" y="2705285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105376"/>
                </a:solidFill>
              </a:rPr>
              <a:t>CAP RATE   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899C0-424A-466D-2BE0-82D624257113}"/>
              </a:ext>
            </a:extLst>
          </p:cNvPr>
          <p:cNvSpPr txBox="1"/>
          <p:nvPr/>
        </p:nvSpPr>
        <p:spPr>
          <a:xfrm>
            <a:off x="5165830" y="2389435"/>
            <a:ext cx="31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 Operating Income (NOI)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753CD-14FD-FC06-B76A-0983188C90FF}"/>
              </a:ext>
            </a:extLst>
          </p:cNvPr>
          <p:cNvSpPr txBox="1"/>
          <p:nvPr/>
        </p:nvSpPr>
        <p:spPr>
          <a:xfrm>
            <a:off x="5523652" y="3124463"/>
            <a:ext cx="24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Value of Property (Cost)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7D7385-1D10-FBC2-96BB-653C60C05060}"/>
              </a:ext>
            </a:extLst>
          </p:cNvPr>
          <p:cNvCxnSpPr/>
          <p:nvPr/>
        </p:nvCxnSpPr>
        <p:spPr>
          <a:xfrm>
            <a:off x="5201096" y="2955186"/>
            <a:ext cx="3066097" cy="0"/>
          </a:xfrm>
          <a:prstGeom prst="line">
            <a:avLst/>
          </a:prstGeom>
          <a:ln w="38100">
            <a:solidFill>
              <a:srgbClr val="105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793C39-CCD5-EAA5-764C-E40F8328483C}"/>
              </a:ext>
            </a:extLst>
          </p:cNvPr>
          <p:cNvSpPr txBox="1"/>
          <p:nvPr/>
        </p:nvSpPr>
        <p:spPr>
          <a:xfrm>
            <a:off x="3268855" y="4466941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105376"/>
                </a:solidFill>
              </a:rPr>
              <a:t>CAP RATE  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F3CCB7-3892-68EC-EEE7-FD1FECB3BA3B}"/>
              </a:ext>
            </a:extLst>
          </p:cNvPr>
          <p:cNvSpPr txBox="1"/>
          <p:nvPr/>
        </p:nvSpPr>
        <p:spPr>
          <a:xfrm>
            <a:off x="5989383" y="4152869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$40,000 (NOI)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E7BE8-FF24-E816-CEC4-7B5879FE2046}"/>
              </a:ext>
            </a:extLst>
          </p:cNvPr>
          <p:cNvSpPr txBox="1"/>
          <p:nvPr/>
        </p:nvSpPr>
        <p:spPr>
          <a:xfrm>
            <a:off x="5349789" y="4887897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$500,000 (Price of Building)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AC37AB-B014-20A4-8D38-A72A198BA76F}"/>
              </a:ext>
            </a:extLst>
          </p:cNvPr>
          <p:cNvCxnSpPr/>
          <p:nvPr/>
        </p:nvCxnSpPr>
        <p:spPr>
          <a:xfrm>
            <a:off x="5205097" y="4718620"/>
            <a:ext cx="3066097" cy="0"/>
          </a:xfrm>
          <a:prstGeom prst="line">
            <a:avLst/>
          </a:prstGeom>
          <a:ln w="38100">
            <a:solidFill>
              <a:srgbClr val="105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D7F36B-A57F-B16F-DC8A-324921AE5588}"/>
              </a:ext>
            </a:extLst>
          </p:cNvPr>
          <p:cNvSpPr txBox="1"/>
          <p:nvPr/>
        </p:nvSpPr>
        <p:spPr>
          <a:xfrm>
            <a:off x="8449043" y="4466941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105376"/>
                </a:solidFill>
              </a:rPr>
              <a:t>=   8%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23D89-EA16-ED82-908D-6D86F3C57C40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5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20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Valuing Real Estate Investments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</a:rPr>
              <a:t>Methods to value real estate: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</a:endParaRPr>
          </a:p>
          <a:p>
            <a:pPr marL="889000" marR="825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Income Capitalization Approach</a:t>
            </a:r>
          </a:p>
          <a:p>
            <a:pPr marL="1346200" marR="82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Capitalization of Income – a type of real estate appraisal method that estimates the value of a property based on the current operating income the property generates</a:t>
            </a:r>
          </a:p>
          <a:p>
            <a:pPr marL="1346200" marR="82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Determines the value based upon how much rent will be produced</a:t>
            </a:r>
          </a:p>
          <a:p>
            <a:pPr marL="1346200" marR="82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Extrapolates a future market value from the current net operating income</a:t>
            </a:r>
          </a:p>
          <a:p>
            <a:pPr marL="1346200" marR="82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Uses the capitalization rate to develop a market sale price for the property</a:t>
            </a:r>
            <a:br>
              <a:rPr lang="en-US" sz="2000" dirty="0">
                <a:latin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Capitalization Rate = Annual operating income (NOI) / value of property (cost)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8DFBC3-04A6-EF94-998C-F2F600CF37BC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6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15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Valuing Real Estate Investments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</a:rPr>
              <a:t>Methods to value real estate: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</a:endParaRPr>
          </a:p>
          <a:p>
            <a:pPr marL="889000" marR="825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The Discounted Cash Flow Approach</a:t>
            </a:r>
            <a:br>
              <a:rPr lang="en-US" sz="2000" dirty="0">
                <a:latin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</a:endParaRPr>
          </a:p>
          <a:p>
            <a:pPr marL="1346200" marR="82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Discounted Cash Flows - an appraisal method that determines the value of real estate today based on projections of how much income it will generate in the future</a:t>
            </a:r>
          </a:p>
          <a:p>
            <a:pPr marL="1346200" marR="82550" lvl="2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</a:rPr>
              <a:t>Calculated by developing projected cash flow data followed by discounting the future expected operating income back to the present to determine the current value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30A76-0BAF-4498-4877-6EA70DD1A132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7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00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Tax in Real Estate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Taxes do not determine market value for a particular property.</a:t>
            </a: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Taxes do impact net profit.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Depreciation</a:t>
            </a:r>
            <a:b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reduction in value of real estate over time due to wear and tear.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1850" marR="825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tax deduction applied to allocate the cost of wear and tear over a property’s useful life</a:t>
            </a:r>
            <a:r>
              <a:rPr lang="en-US" sz="2400" dirty="0">
                <a:effectLst/>
              </a:rPr>
              <a:t>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7999B-7A5E-7D43-CB78-4F2ABD387300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8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75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86C4-E490-06C2-E4F8-5B6AA45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1292087"/>
            <a:ext cx="8481392" cy="6373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105376"/>
                </a:solidFill>
              </a:rPr>
              <a:t>Tax in Real Estate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EDF68-5E31-B4F3-6153-D3B33B20E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74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7E32F-C9FD-F8ED-EBCB-D48132BB7D6A}"/>
              </a:ext>
            </a:extLst>
          </p:cNvPr>
          <p:cNvSpPr txBox="1"/>
          <p:nvPr/>
        </p:nvSpPr>
        <p:spPr>
          <a:xfrm>
            <a:off x="4322101" y="279158"/>
            <a:ext cx="751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Real Estate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180E7-71EB-8C03-D8DB-DCDF7CB7FE4C}"/>
              </a:ext>
            </a:extLst>
          </p:cNvPr>
          <p:cNvSpPr/>
          <p:nvPr/>
        </p:nvSpPr>
        <p:spPr>
          <a:xfrm>
            <a:off x="0" y="6542788"/>
            <a:ext cx="12192000" cy="31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39122-83B8-A491-E6D7-B590EEB7A051}"/>
              </a:ext>
            </a:extLst>
          </p:cNvPr>
          <p:cNvSpPr txBox="1"/>
          <p:nvPr/>
        </p:nvSpPr>
        <p:spPr>
          <a:xfrm>
            <a:off x="9632438" y="6592672"/>
            <a:ext cx="28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Copyright © Money, Banking and Financial Markets</a:t>
            </a:r>
            <a:r>
              <a:rPr lang="en-US" sz="80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17CBB-E18D-4784-B890-199C08A56A72}"/>
              </a:ext>
            </a:extLst>
          </p:cNvPr>
          <p:cNvSpPr txBox="1"/>
          <p:nvPr/>
        </p:nvSpPr>
        <p:spPr>
          <a:xfrm>
            <a:off x="715617" y="1334682"/>
            <a:ext cx="16241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Real Estate in the Economy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Valuation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rgbClr val="105376"/>
                </a:solidFill>
              </a:rPr>
              <a:t>Tax in Real Estate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Investment Trust</a:t>
            </a:r>
          </a:p>
          <a:p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Replacement Rate</a:t>
            </a:r>
            <a:endParaRPr lang="en-US" sz="1400" dirty="0">
              <a:solidFill>
                <a:srgbClr val="105376"/>
              </a:solidFill>
            </a:endParaRP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92BB29-053A-BE50-2D3E-8DEE6A73D94E}"/>
              </a:ext>
            </a:extLst>
          </p:cNvPr>
          <p:cNvCxnSpPr>
            <a:cxnSpLocks/>
          </p:cNvCxnSpPr>
          <p:nvPr/>
        </p:nvCxnSpPr>
        <p:spPr>
          <a:xfrm>
            <a:off x="2555777" y="1292087"/>
            <a:ext cx="0" cy="47906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3A3145-1AE0-8E5E-8023-6BFBE3426F12}"/>
              </a:ext>
            </a:extLst>
          </p:cNvPr>
          <p:cNvSpPr txBox="1"/>
          <p:nvPr/>
        </p:nvSpPr>
        <p:spPr>
          <a:xfrm>
            <a:off x="2932908" y="2020103"/>
            <a:ext cx="86669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Two types of rental property tax: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31850" marR="825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 Taxable Income</a:t>
            </a:r>
            <a:b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Tax from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operating income property is generally subject to income tax at ordinary tax rates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31850" marR="825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 Gains Tax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Tax applicable to any gain realized on properties when they are sold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marR="825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Investors pay professionals to handle the taxes of real estate properties.</a:t>
            </a:r>
            <a:r>
              <a:rPr lang="en-US" sz="2400" dirty="0">
                <a:effectLst/>
              </a:rPr>
              <a:t>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007C1-F138-2D32-8F34-5DE3FF791246}"/>
              </a:ext>
            </a:extLst>
          </p:cNvPr>
          <p:cNvSpPr txBox="1"/>
          <p:nvPr/>
        </p:nvSpPr>
        <p:spPr>
          <a:xfrm>
            <a:off x="10396331" y="119662"/>
            <a:ext cx="1437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CHAPTER NINE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9E251-8D8A-3126-3ED1-76A369C54EBD}"/>
              </a:ext>
            </a:extLst>
          </p:cNvPr>
          <p:cNvSpPr txBox="1"/>
          <p:nvPr/>
        </p:nvSpPr>
        <p:spPr>
          <a:xfrm>
            <a:off x="150549" y="6592672"/>
            <a:ext cx="2135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7A3727-2B3C-7E46-9AA4-9BCFF9739CC9}" type="slidenum">
              <a:rPr lang="en-US" sz="800" smtClean="0">
                <a:solidFill>
                  <a:schemeClr val="bg1"/>
                </a:solidFill>
                <a:latin typeface="+mj-lt"/>
              </a:rPr>
              <a:t>9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32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774</Words>
  <Application>Microsoft Macintosh PowerPoint</Application>
  <PresentationFormat>Widescreen</PresentationFormat>
  <Paragraphs>191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Real Estate in the Economy</vt:lpstr>
      <vt:lpstr>Valuing Real Estate Investments</vt:lpstr>
      <vt:lpstr>Valuing Real Estate Investments</vt:lpstr>
      <vt:lpstr>Valuing Real Estate Investments</vt:lpstr>
      <vt:lpstr>Valuing Real Estate Investments</vt:lpstr>
      <vt:lpstr>Tax in Real Estate</vt:lpstr>
      <vt:lpstr>Tax in Real Estate</vt:lpstr>
      <vt:lpstr>Real Estate Investment Trust</vt:lpstr>
      <vt:lpstr>The Replacement 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Neil S Luft</dc:creator>
  <cp:lastModifiedBy>Neil S Luft</cp:lastModifiedBy>
  <cp:revision>130</cp:revision>
  <dcterms:created xsi:type="dcterms:W3CDTF">2024-05-27T13:09:19Z</dcterms:created>
  <dcterms:modified xsi:type="dcterms:W3CDTF">2024-07-08T21:18:22Z</dcterms:modified>
</cp:coreProperties>
</file>